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361" r:id="rId2"/>
    <p:sldId id="565" r:id="rId3"/>
    <p:sldId id="583" r:id="rId4"/>
    <p:sldId id="436" r:id="rId5"/>
    <p:sldId id="585" r:id="rId6"/>
    <p:sldId id="586" r:id="rId7"/>
    <p:sldId id="512" r:id="rId8"/>
    <p:sldId id="588" r:id="rId9"/>
    <p:sldId id="589" r:id="rId10"/>
    <p:sldId id="513" r:id="rId11"/>
    <p:sldId id="591" r:id="rId12"/>
    <p:sldId id="592" r:id="rId13"/>
    <p:sldId id="593" r:id="rId14"/>
    <p:sldId id="594" r:id="rId15"/>
    <p:sldId id="595" r:id="rId16"/>
    <p:sldId id="596" r:id="rId17"/>
    <p:sldId id="597" r:id="rId18"/>
    <p:sldId id="514" r:id="rId19"/>
    <p:sldId id="599" r:id="rId20"/>
    <p:sldId id="600" r:id="rId21"/>
    <p:sldId id="601" r:id="rId22"/>
    <p:sldId id="516" r:id="rId23"/>
    <p:sldId id="603" r:id="rId24"/>
    <p:sldId id="604" r:id="rId25"/>
    <p:sldId id="605" r:id="rId26"/>
    <p:sldId id="606" r:id="rId27"/>
    <p:sldId id="515" r:id="rId28"/>
    <p:sldId id="608" r:id="rId29"/>
    <p:sldId id="609" r:id="rId30"/>
    <p:sldId id="610" r:id="rId31"/>
    <p:sldId id="611" r:id="rId32"/>
    <p:sldId id="612" r:id="rId33"/>
    <p:sldId id="613" r:id="rId34"/>
    <p:sldId id="614" r:id="rId35"/>
    <p:sldId id="615" r:id="rId36"/>
    <p:sldId id="616" r:id="rId37"/>
    <p:sldId id="617" r:id="rId38"/>
    <p:sldId id="618" r:id="rId39"/>
    <p:sldId id="619" r:id="rId40"/>
    <p:sldId id="620" r:id="rId41"/>
    <p:sldId id="621" r:id="rId42"/>
    <p:sldId id="622" r:id="rId43"/>
    <p:sldId id="623" r:id="rId44"/>
    <p:sldId id="624" r:id="rId45"/>
    <p:sldId id="625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FF9900"/>
    <a:srgbClr val="0099CC"/>
    <a:srgbClr val="FFFFFF"/>
    <a:srgbClr val="FFCC66"/>
    <a:srgbClr val="990033"/>
    <a:srgbClr val="996633"/>
    <a:srgbClr val="99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8936" autoAdjust="0"/>
  </p:normalViewPr>
  <p:slideViewPr>
    <p:cSldViewPr>
      <p:cViewPr varScale="1">
        <p:scale>
          <a:sx n="117" d="100"/>
          <a:sy n="117" d="100"/>
        </p:scale>
        <p:origin x="-16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90" y="-318"/>
      </p:cViewPr>
      <p:guideLst>
        <p:guide orient="horz" pos="2880"/>
        <p:guide pos="2160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fld id="{65AB28BF-49BE-4D48-A463-D4ACCD861BE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61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fld id="{03E7CD16-00CC-4329-9C38-4A3FB2934AA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115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3F247-6EEF-4928-9A5A-964A18425B39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04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47F9-2E98-472A-B98A-22616790DE48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12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938E0-F6BA-4A0A-83A1-CB0E02CDDC6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4A909-A4E9-47D3-B0A6-02B7D7E25F14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12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CE886-CD5B-4C74-AC0D-4709EBDBB1E0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04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4697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F4967D-529B-4BFC-AB78-A8DCC61674B4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04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4902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2C66D6-DBFD-43F0-8013-C2282991F703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05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5107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6FEDF-6353-4B44-A004-0C116C3598C7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205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5517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70171-4342-4714-89B3-608D0089EF95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205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5721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314D2-E82D-4570-BEB7-CF7742DBD1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02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FDF14-4940-4FD8-9CB1-8914E25ACC61}" type="slidenum">
              <a:rPr lang="en-US"/>
              <a:pPr/>
              <a:t>21</a:t>
            </a:fld>
            <a:endParaRPr lang="en-US" dirty="0"/>
          </a:p>
        </p:txBody>
      </p:sp>
      <p:sp>
        <p:nvSpPr>
          <p:cNvPr id="206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0A4E2-808C-488E-AA60-890E4636810D}" type="slidenum">
              <a:rPr lang="en-US"/>
              <a:pPr/>
              <a:t>23</a:t>
            </a:fld>
            <a:endParaRPr lang="en-US" dirty="0"/>
          </a:p>
        </p:txBody>
      </p:sp>
      <p:sp>
        <p:nvSpPr>
          <p:cNvPr id="206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7476C-9062-4166-8C19-B24C77785B47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206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BD8D1-2206-453C-A3A6-67D17ADF0B6A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07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F3E31D-6E72-4022-B4BC-3C9E7F26DE4C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207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7565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44C54-7919-4956-BC84-8BA2D23CF3E3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208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8384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4F18C-1211-48FF-93E6-3C9EE987A959}" type="slidenum">
              <a:rPr lang="en-US"/>
              <a:pPr/>
              <a:t>29</a:t>
            </a:fld>
            <a:endParaRPr lang="en-US" dirty="0"/>
          </a:p>
        </p:txBody>
      </p:sp>
      <p:sp>
        <p:nvSpPr>
          <p:cNvPr id="213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3C9DB-E41B-4EF1-A70A-2059F1179034}" type="slidenum">
              <a:rPr lang="en-US"/>
              <a:pPr/>
              <a:t>30</a:t>
            </a:fld>
            <a:endParaRPr lang="en-US" dirty="0"/>
          </a:p>
        </p:txBody>
      </p:sp>
      <p:sp>
        <p:nvSpPr>
          <p:cNvPr id="208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858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AFC46-E3AF-47D4-B391-D41683CF2D7D}" type="slidenum">
              <a:rPr lang="en-US"/>
              <a:pPr/>
              <a:t>31</a:t>
            </a:fld>
            <a:endParaRPr lang="en-US" dirty="0"/>
          </a:p>
        </p:txBody>
      </p:sp>
      <p:sp>
        <p:nvSpPr>
          <p:cNvPr id="213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3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58926-7B1C-42D8-AF92-D4EE6132CE28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08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8793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773F2-380E-47DD-9EBA-7A734CA009DA}" type="slidenum">
              <a:rPr lang="en-US"/>
              <a:pPr/>
              <a:t>33</a:t>
            </a:fld>
            <a:endParaRPr lang="en-US" dirty="0"/>
          </a:p>
        </p:txBody>
      </p:sp>
      <p:sp>
        <p:nvSpPr>
          <p:cNvPr id="208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D34A0-4ED9-451D-8845-920D4481FC3B}" type="slidenum">
              <a:rPr lang="en-US"/>
              <a:pPr/>
              <a:t>34</a:t>
            </a:fld>
            <a:endParaRPr lang="en-US" dirty="0"/>
          </a:p>
        </p:txBody>
      </p:sp>
      <p:sp>
        <p:nvSpPr>
          <p:cNvPr id="209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9203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AABD96-D5FA-41ED-A9B2-AD917F9F3F08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209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9408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EFCDBF-F416-46A1-94EC-A81176CC2EC2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213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370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F09F3E-5B67-485C-BB94-5383A25C42D8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209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9613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AE2B31-5D8E-486A-832D-0EF1CADC53B6}" type="slidenum">
              <a:rPr lang="en-US"/>
              <a:pPr/>
              <a:t>38</a:t>
            </a:fld>
            <a:endParaRPr lang="en-US" dirty="0"/>
          </a:p>
        </p:txBody>
      </p:sp>
      <p:sp>
        <p:nvSpPr>
          <p:cNvPr id="214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4016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DAE6D6-6226-4EB9-BA52-24C5E23734FF}" type="slidenum">
              <a:rPr lang="en-US"/>
              <a:pPr/>
              <a:t>39</a:t>
            </a:fld>
            <a:endParaRPr lang="en-US" dirty="0"/>
          </a:p>
        </p:txBody>
      </p:sp>
      <p:sp>
        <p:nvSpPr>
          <p:cNvPr id="210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0432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40393-0B7B-4BCD-8B1A-EA7542B5C2CB}" type="slidenum">
              <a:rPr lang="en-US"/>
              <a:pPr/>
              <a:t>40</a:t>
            </a:fld>
            <a:endParaRPr lang="en-US" dirty="0"/>
          </a:p>
        </p:txBody>
      </p:sp>
      <p:sp>
        <p:nvSpPr>
          <p:cNvPr id="214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7383D-1973-4DCC-901A-5274CD928F9D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3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3059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8D5F9-DA2E-473C-83C8-E4A4B428382B}" type="slidenum">
              <a:rPr lang="en-US"/>
              <a:pPr/>
              <a:t>41</a:t>
            </a:fld>
            <a:endParaRPr lang="en-US" dirty="0"/>
          </a:p>
        </p:txBody>
      </p:sp>
      <p:sp>
        <p:nvSpPr>
          <p:cNvPr id="211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1046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306B6E-298A-400B-B856-16300F5C2C0B}" type="slidenum">
              <a:rPr lang="en-US"/>
              <a:pPr/>
              <a:t>42</a:t>
            </a:fld>
            <a:endParaRPr lang="en-US" dirty="0"/>
          </a:p>
        </p:txBody>
      </p:sp>
      <p:sp>
        <p:nvSpPr>
          <p:cNvPr id="211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1251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7B9DA4-A01B-4EEE-92D2-48530E555B70}" type="slidenum">
              <a:rPr lang="en-US"/>
              <a:pPr/>
              <a:t>43</a:t>
            </a:fld>
            <a:endParaRPr lang="en-US" dirty="0"/>
          </a:p>
        </p:txBody>
      </p:sp>
      <p:sp>
        <p:nvSpPr>
          <p:cNvPr id="211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1456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A2F4D6-F05B-489C-9684-160BE6F10A0F}" type="slidenum">
              <a:rPr lang="en-US"/>
              <a:pPr/>
              <a:t>44</a:t>
            </a:fld>
            <a:endParaRPr lang="en-US" dirty="0"/>
          </a:p>
        </p:txBody>
      </p:sp>
      <p:sp>
        <p:nvSpPr>
          <p:cNvPr id="211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1865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913B8-D9A8-486A-AECB-887B0D7A9B24}" type="slidenum">
              <a:rPr lang="en-US"/>
              <a:pPr/>
              <a:t>45</a:t>
            </a:fld>
            <a:endParaRPr lang="en-US" dirty="0"/>
          </a:p>
        </p:txBody>
      </p:sp>
      <p:sp>
        <p:nvSpPr>
          <p:cNvPr id="214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015F1D-C000-4FC0-B350-75FED40E544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12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12070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A0EDDC-3849-4A25-83A0-4A258D508C9C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03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/>
        </p:spPr>
      </p:sp>
      <p:sp>
        <p:nvSpPr>
          <p:cNvPr id="203673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012A6E-292D-4841-8355-8AAD236F08BE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03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050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0512"/>
            <a:ext cx="8077200" cy="60324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8780"/>
            <a:ext cx="8077200" cy="458721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9241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10–</a:t>
            </a:r>
            <a:fld id="{D0A0C343-58C3-414C-9FE6-98F7972444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9963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3963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90511"/>
            <a:ext cx="8077200" cy="103539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737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10–</a:t>
            </a:r>
            <a:fld id="{56BA34D3-242D-4859-AED8-074630C0DD2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6141697" cy="3200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38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78575"/>
            <a:ext cx="11430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>
                <a:cs typeface="Arial" charset="0"/>
              </a:defRPr>
            </a:lvl1pPr>
          </a:lstStyle>
          <a:p>
            <a:r>
              <a:rPr lang="en-US" dirty="0" smtClean="0"/>
              <a:t>10–</a:t>
            </a:r>
            <a:fld id="{7489CADF-0788-4034-8753-E5FEEBB4D402}" type="slidenum">
              <a:rPr lang="en-US" smtClean="0">
                <a:cs typeface="+mn-cs"/>
              </a:rPr>
              <a:pPr/>
              <a:t>‹#›</a:t>
            </a:fld>
            <a:endParaRPr lang="en-US" dirty="0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533400" y="290513"/>
            <a:ext cx="8077200" cy="603242"/>
          </a:xfrm>
          <a:prstGeom prst="rect">
            <a:avLst/>
          </a:prstGeom>
          <a:blipFill dpi="0"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vert="horz" wrap="square" lIns="91440" tIns="45720" rIns="91440" bIns="64008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endParaRPr lang="en-US" smtClean="0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400800"/>
            <a:ext cx="605025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2" r:id="rId3"/>
    <p:sldLayoutId id="2147483654" r:id="rId4"/>
    <p:sldLayoutId id="2147483657" r:id="rId5"/>
    <p:sldLayoutId id="2147483655" r:id="rId6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8" grpId="0" build="p" bldLvl="3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103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96633"/>
          </a:solidFill>
          <a:latin typeface="Arial" charset="0"/>
        </a:defRPr>
      </a:lvl9pPr>
    </p:titleStyle>
    <p:bodyStyle>
      <a:lvl1pPr marL="222250" indent="-222250" algn="l" rtl="0" fontAlgn="base">
        <a:spcBef>
          <a:spcPct val="20000"/>
        </a:spcBef>
        <a:spcAft>
          <a:spcPct val="0"/>
        </a:spcAft>
        <a:buChar char="•"/>
        <a:defRPr sz="2800">
          <a:solidFill>
            <a:srgbClr val="008080"/>
          </a:solidFill>
          <a:effectLst/>
          <a:latin typeface="+mn-lt"/>
          <a:ea typeface="+mn-ea"/>
          <a:cs typeface="+mn-cs"/>
        </a:defRPr>
      </a:lvl1pPr>
      <a:lvl2pPr marL="519113" indent="-182563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990033"/>
          </a:solidFill>
          <a:effectLst/>
          <a:latin typeface="+mn-lt"/>
        </a:defRPr>
      </a:lvl2pPr>
      <a:lvl3pPr marL="909638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effectLst/>
          <a:latin typeface="+mn-lt"/>
        </a:defRPr>
      </a:lvl3pPr>
      <a:lvl4pPr marL="1196975" indent="-173038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effectLst/>
          <a:latin typeface="Tahoma" charset="0"/>
          <a:cs typeface="Tahoma" charset="0"/>
        </a:defRPr>
      </a:lvl4pPr>
      <a:lvl5pPr marL="1595438" indent="-160338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effectLst/>
          <a:latin typeface="+mn-lt"/>
          <a:cs typeface="Tahoma" charset="0"/>
        </a:defRPr>
      </a:lvl5pPr>
      <a:lvl6pPr marL="2052638" indent="-160338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Tahoma" charset="0"/>
        </a:defRPr>
      </a:lvl6pPr>
      <a:lvl7pPr marL="2509838" indent="-160338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Tahoma" charset="0"/>
        </a:defRPr>
      </a:lvl7pPr>
      <a:lvl8pPr marL="2967038" indent="-160338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Tahoma" charset="0"/>
        </a:defRPr>
      </a:lvl8pPr>
      <a:lvl9pPr marL="3424238" indent="-160338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cs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EE6BB3B8-5CC1-4259-9DDE-707A5A2E9C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White">
          <a:xfrm flipH="1">
            <a:off x="365125" y="320074"/>
            <a:ext cx="1463705" cy="357021"/>
          </a:xfrm>
          <a:prstGeom prst="round1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1604963" indent="-1604963">
              <a:defRPr sz="1600" b="1">
                <a:solidFill>
                  <a:schemeClr val="bg1"/>
                </a:solidFill>
                <a:effectLst/>
                <a:latin typeface="+mj-lt"/>
                <a:ea typeface="+mj-ea"/>
                <a:cs typeface="Tahoma" charset="0"/>
              </a:defRPr>
            </a:lvl1pPr>
            <a:lvl2pPr>
              <a:defRPr sz="3200">
                <a:solidFill>
                  <a:srgbClr val="996633"/>
                </a:solidFill>
              </a:defRPr>
            </a:lvl2pPr>
            <a:lvl3pPr>
              <a:defRPr sz="3200">
                <a:solidFill>
                  <a:srgbClr val="996633"/>
                </a:solidFill>
              </a:defRPr>
            </a:lvl3pPr>
            <a:lvl4pPr>
              <a:defRPr sz="3200">
                <a:solidFill>
                  <a:srgbClr val="996633"/>
                </a:solidFill>
              </a:defRPr>
            </a:lvl4pPr>
            <a:lvl5pPr>
              <a:defRPr sz="3200">
                <a:solidFill>
                  <a:srgbClr val="996633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9pPr>
          </a:lstStyle>
          <a:p>
            <a:r>
              <a:rPr lang="en-US" dirty="0"/>
              <a:t>FIGURE </a:t>
            </a:r>
            <a:r>
              <a:rPr lang="en-US" dirty="0" smtClean="0"/>
              <a:t>10.3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blackWhite">
          <a:xfrm>
            <a:off x="1828830" y="320074"/>
            <a:ext cx="6858651" cy="35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64008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9pPr>
          </a:lstStyle>
          <a:p>
            <a:pPr marL="1604963" indent="-1604963"/>
            <a:r>
              <a:rPr lang="en-US" sz="1600" b="1" dirty="0">
                <a:solidFill>
                  <a:srgbClr val="006699"/>
                </a:solidFill>
              </a:rPr>
              <a:t>The Two-Factor Theory of Motivation</a:t>
            </a:r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822325" y="1235075"/>
            <a:ext cx="3565525" cy="3646488"/>
            <a:chOff x="336" y="842"/>
            <a:chExt cx="2246" cy="2297"/>
          </a:xfrm>
        </p:grpSpPr>
        <p:sp>
          <p:nvSpPr>
            <p:cNvPr id="11" name="Text Box 9" descr="tan01"/>
            <p:cNvSpPr txBox="1">
              <a:spLocks noChangeArrowheads="1"/>
            </p:cNvSpPr>
            <p:nvPr/>
          </p:nvSpPr>
          <p:spPr bwMode="blackWhite">
            <a:xfrm>
              <a:off x="541" y="842"/>
              <a:ext cx="1843" cy="32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  <a:cs typeface="Tahoma" pitchFamily="34" charset="0"/>
                </a:rPr>
                <a:t>Work Content</a:t>
              </a: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529" y="1292"/>
              <a:ext cx="1842" cy="1380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4826">
              <a:miter lim="800000"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727" y="1394"/>
              <a:ext cx="12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Motivation Factors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727" y="1588"/>
              <a:ext cx="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817" y="1588"/>
              <a:ext cx="8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Achievement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727" y="1752"/>
              <a:ext cx="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817" y="1752"/>
              <a:ext cx="8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Recognition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727" y="1916"/>
              <a:ext cx="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817" y="1916"/>
              <a:ext cx="100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The work itself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727" y="2079"/>
              <a:ext cx="5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817" y="2079"/>
              <a:ext cx="98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Responsibility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727" y="2244"/>
              <a:ext cx="5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817" y="2244"/>
              <a:ext cx="94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Advancement</a:t>
              </a:r>
              <a:br>
                <a:rPr lang="en-US" sz="1800" b="1" dirty="0">
                  <a:solidFill>
                    <a:srgbClr val="000000"/>
                  </a:solidFill>
                  <a:latin typeface="Arial" charset="0"/>
                </a:rPr>
              </a:br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and growth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4" name="AutoShape 22" descr="tan01"/>
            <p:cNvSpPr>
              <a:spLocks noChangeArrowheads="1"/>
            </p:cNvSpPr>
            <p:nvPr/>
          </p:nvSpPr>
          <p:spPr bwMode="auto">
            <a:xfrm>
              <a:off x="336" y="2794"/>
              <a:ext cx="2246" cy="345"/>
            </a:xfrm>
            <a:prstGeom prst="leftRightArrow">
              <a:avLst>
                <a:gd name="adj1" fmla="val 71306"/>
                <a:gd name="adj2" fmla="val 61756"/>
              </a:avLst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952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>
                <a:tabLst>
                  <a:tab pos="3200400" algn="r"/>
                </a:tabLst>
              </a:pPr>
              <a:r>
                <a:rPr lang="en-US" sz="1400" b="1" i="1" dirty="0">
                  <a:latin typeface="Arial" charset="0"/>
                </a:rPr>
                <a:t>Satisfaction	No satisfaction</a:t>
              </a:r>
            </a:p>
          </p:txBody>
        </p:sp>
      </p:grpSp>
      <p:grpSp>
        <p:nvGrpSpPr>
          <p:cNvPr id="25" name="Group 23"/>
          <p:cNvGrpSpPr>
            <a:grpSpLocks/>
          </p:cNvGrpSpPr>
          <p:nvPr/>
        </p:nvGrpSpPr>
        <p:grpSpPr bwMode="auto">
          <a:xfrm>
            <a:off x="4953000" y="1223963"/>
            <a:ext cx="3565525" cy="3703637"/>
            <a:chOff x="2938" y="835"/>
            <a:chExt cx="2246" cy="2333"/>
          </a:xfrm>
        </p:grpSpPr>
        <p:sp>
          <p:nvSpPr>
            <p:cNvPr id="26" name="Text Box 24" descr="MedBlue01"/>
            <p:cNvSpPr txBox="1">
              <a:spLocks noChangeArrowheads="1"/>
            </p:cNvSpPr>
            <p:nvPr/>
          </p:nvSpPr>
          <p:spPr bwMode="blackWhite">
            <a:xfrm>
              <a:off x="3093" y="835"/>
              <a:ext cx="1901" cy="34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  <a:extLst>
              <a:ext uri="{91240B29-F687-4F45-9708-019B960494DF}">
                <a14:hiddenLine xmlns:a14="http://schemas.microsoft.com/office/drawing/2010/main" w="317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  <a:cs typeface="Tahoma" pitchFamily="34" charset="0"/>
                </a:rPr>
                <a:t>Work Environment</a:t>
              </a:r>
            </a:p>
          </p:txBody>
        </p:sp>
        <p:sp>
          <p:nvSpPr>
            <p:cNvPr id="27" name="Rectangle 25" descr="MedBlue01"/>
            <p:cNvSpPr>
              <a:spLocks noChangeArrowheads="1"/>
            </p:cNvSpPr>
            <p:nvPr/>
          </p:nvSpPr>
          <p:spPr bwMode="auto">
            <a:xfrm>
              <a:off x="3092" y="1305"/>
              <a:ext cx="1909" cy="1365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4763">
              <a:miter lim="800000"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EAEAEA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en-US" dirty="0"/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3252" y="1416"/>
              <a:ext cx="1120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Hygiene Factors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252" y="1607"/>
              <a:ext cx="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346" y="1607"/>
              <a:ext cx="83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Supervisors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3252" y="1770"/>
              <a:ext cx="51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3346" y="1770"/>
              <a:ext cx="1344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Working conditions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252" y="1933"/>
              <a:ext cx="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3346" y="1933"/>
              <a:ext cx="155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Interpersonal relations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252" y="2094"/>
              <a:ext cx="51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346" y="2094"/>
              <a:ext cx="1144" cy="1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Pay and security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3252" y="2257"/>
              <a:ext cx="5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•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3346" y="2257"/>
              <a:ext cx="152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Company policies and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3346" y="2420"/>
              <a:ext cx="99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 dirty="0">
                  <a:solidFill>
                    <a:srgbClr val="000000"/>
                  </a:solidFill>
                  <a:latin typeface="Arial" charset="0"/>
                </a:rPr>
                <a:t>administration</a:t>
              </a:r>
              <a:endParaRPr lang="en-US" sz="1800" b="1" dirty="0">
                <a:latin typeface="Arial" charset="0"/>
              </a:endParaRPr>
            </a:p>
          </p:txBody>
        </p:sp>
        <p:sp>
          <p:nvSpPr>
            <p:cNvPr id="40" name="AutoShape 38" descr="MedBlue01"/>
            <p:cNvSpPr>
              <a:spLocks noChangeArrowheads="1"/>
            </p:cNvSpPr>
            <p:nvPr/>
          </p:nvSpPr>
          <p:spPr bwMode="auto">
            <a:xfrm>
              <a:off x="2938" y="2823"/>
              <a:ext cx="2246" cy="345"/>
            </a:xfrm>
            <a:prstGeom prst="leftRightArrow">
              <a:avLst>
                <a:gd name="adj1" fmla="val 71306"/>
                <a:gd name="adj2" fmla="val 61756"/>
              </a:avLst>
            </a:prstGeom>
            <a:blipFill dpi="0" rotWithShape="1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952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>
                <a:tabLst>
                  <a:tab pos="2913063" algn="r"/>
                  <a:tab pos="3200400" algn="r"/>
                </a:tabLst>
              </a:pPr>
              <a:r>
                <a:rPr lang="en-US" sz="1400" b="1" i="1" dirty="0">
                  <a:latin typeface="Arial" charset="0"/>
                </a:rPr>
                <a:t>Dissatisfaction	No dissatisfaction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Two-Factor Theory (cont’d)</a:t>
            </a:r>
            <a:endParaRPr lang="en-US" dirty="0"/>
          </a:p>
        </p:txBody>
      </p:sp>
      <p:sp>
        <p:nvSpPr>
          <p:cNvPr id="204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 becomes a two-stage process:</a:t>
            </a:r>
          </a:p>
          <a:p>
            <a:pPr lvl="1"/>
            <a:r>
              <a:rPr lang="en-US" dirty="0" smtClean="0"/>
              <a:t>Ensuring that deficient hygiene factors are not blocking motivation.</a:t>
            </a:r>
          </a:p>
          <a:p>
            <a:pPr lvl="1"/>
            <a:r>
              <a:rPr lang="en-US" dirty="0" smtClean="0"/>
              <a:t>Using job enrichment and redesign of jobs to increase motivational factors for employees</a:t>
            </a:r>
          </a:p>
          <a:p>
            <a:r>
              <a:rPr lang="en-US" dirty="0" smtClean="0"/>
              <a:t>Criticisms of the Two-Factor Theory</a:t>
            </a:r>
          </a:p>
          <a:p>
            <a:pPr lvl="1"/>
            <a:r>
              <a:rPr lang="en-US" dirty="0" smtClean="0"/>
              <a:t>Interview findings are subject to different explanations.</a:t>
            </a:r>
          </a:p>
          <a:p>
            <a:pPr lvl="1"/>
            <a:r>
              <a:rPr lang="en-US" dirty="0" smtClean="0"/>
              <a:t>Sample population was not representative.</a:t>
            </a:r>
          </a:p>
          <a:p>
            <a:pPr lvl="1"/>
            <a:r>
              <a:rPr lang="en-US" dirty="0" smtClean="0"/>
              <a:t>Subsequent research has not upheld theory.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08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1859" grpId="0" build="p" bldLvl="3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Challenge</a:t>
            </a:r>
          </a:p>
        </p:txBody>
      </p:sp>
      <p:sp>
        <p:nvSpPr>
          <p:cNvPr id="212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Despite considerable criticism, Herzberg’s Two-Factor theory continues to be studied in management classes. Why?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7942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Human Needs (McClelland)</a:t>
            </a:r>
          </a:p>
        </p:txBody>
      </p:sp>
      <p:sp>
        <p:nvSpPr>
          <p:cNvPr id="2043912" name="Rectangle 8" descr="Orange01"/>
          <p:cNvSpPr>
            <a:spLocks noChangeArrowheads="1"/>
          </p:cNvSpPr>
          <p:nvPr/>
        </p:nvSpPr>
        <p:spPr bwMode="auto">
          <a:xfrm>
            <a:off x="933450" y="1600220"/>
            <a:ext cx="2817813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Need for Achievement</a:t>
            </a:r>
          </a:p>
        </p:txBody>
      </p:sp>
      <p:sp>
        <p:nvSpPr>
          <p:cNvPr id="2043913" name="Rectangle 9" descr="Orange01"/>
          <p:cNvSpPr>
            <a:spLocks noChangeArrowheads="1"/>
          </p:cNvSpPr>
          <p:nvPr/>
        </p:nvSpPr>
        <p:spPr bwMode="auto">
          <a:xfrm>
            <a:off x="933450" y="3429020"/>
            <a:ext cx="2817813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Need for Power</a:t>
            </a:r>
          </a:p>
        </p:txBody>
      </p:sp>
      <p:sp>
        <p:nvSpPr>
          <p:cNvPr id="2043914" name="Rectangle 10" descr="Orange01"/>
          <p:cNvSpPr>
            <a:spLocks noChangeArrowheads="1"/>
          </p:cNvSpPr>
          <p:nvPr/>
        </p:nvSpPr>
        <p:spPr bwMode="auto">
          <a:xfrm>
            <a:off x="933450" y="2514620"/>
            <a:ext cx="2817813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Need for Affiliation</a:t>
            </a:r>
          </a:p>
        </p:txBody>
      </p:sp>
      <p:sp>
        <p:nvSpPr>
          <p:cNvPr id="2043915" name="Rectangle 11" descr="Brown01"/>
          <p:cNvSpPr>
            <a:spLocks noChangeArrowheads="1"/>
          </p:cNvSpPr>
          <p:nvPr/>
        </p:nvSpPr>
        <p:spPr bwMode="blackWhite">
          <a:xfrm>
            <a:off x="3749675" y="1600220"/>
            <a:ext cx="4408488" cy="7302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The desire to accomplish a goal or task more effectively than in the past.</a:t>
            </a:r>
          </a:p>
        </p:txBody>
      </p:sp>
      <p:sp>
        <p:nvSpPr>
          <p:cNvPr id="2043916" name="Rectangle 12" descr="DKblue01"/>
          <p:cNvSpPr>
            <a:spLocks noChangeArrowheads="1"/>
          </p:cNvSpPr>
          <p:nvPr/>
        </p:nvSpPr>
        <p:spPr bwMode="blackWhite">
          <a:xfrm>
            <a:off x="3744913" y="2514620"/>
            <a:ext cx="4408487" cy="730250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The desire for human companionship and acceptance.</a:t>
            </a:r>
          </a:p>
        </p:txBody>
      </p:sp>
      <p:sp>
        <p:nvSpPr>
          <p:cNvPr id="2043917" name="Rectangle 13" descr="Green01"/>
          <p:cNvSpPr>
            <a:spLocks noChangeArrowheads="1"/>
          </p:cNvSpPr>
          <p:nvPr/>
        </p:nvSpPr>
        <p:spPr bwMode="blackWhite">
          <a:xfrm>
            <a:off x="3751263" y="3429020"/>
            <a:ext cx="4408487" cy="7302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The desire to be influential in a group and to be in control of one’s environment.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12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043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3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043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04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3912" grpId="0" animBg="1" autoUpdateAnimBg="0"/>
      <p:bldP spid="2043913" grpId="0" animBg="1" autoUpdateAnimBg="0"/>
      <p:bldP spid="2043914" grpId="0" animBg="1" autoUpdateAnimBg="0"/>
      <p:bldP spid="2043915" grpId="0" animBg="1" autoUpdateAnimBg="0"/>
      <p:bldP spid="2043916" grpId="0" animBg="1" autoUpdateAnimBg="0"/>
      <p:bldP spid="204391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228600"/>
            <a:ext cx="8413750" cy="1236663"/>
          </a:xfrm>
        </p:spPr>
        <p:txBody>
          <a:bodyPr/>
          <a:lstStyle/>
          <a:p>
            <a:pPr algn="ctr"/>
            <a:r>
              <a:rPr lang="en-US" dirty="0"/>
              <a:t>Shifting Perspectives:</a:t>
            </a:r>
            <a:br>
              <a:rPr lang="en-US" dirty="0"/>
            </a:br>
            <a:r>
              <a:rPr lang="en-US" dirty="0"/>
              <a:t>From Content to Process</a:t>
            </a:r>
          </a:p>
        </p:txBody>
      </p:sp>
      <p:sp>
        <p:nvSpPr>
          <p:cNvPr id="2124804" name="Text Box 4" descr="ltgrn02"/>
          <p:cNvSpPr txBox="1">
            <a:spLocks noChangeArrowheads="1"/>
          </p:cNvSpPr>
          <p:nvPr/>
        </p:nvSpPr>
        <p:spPr bwMode="blackWhite">
          <a:xfrm>
            <a:off x="549275" y="1965976"/>
            <a:ext cx="3838575" cy="24669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>
                <a:latin typeface="Arial" charset="0"/>
              </a:rPr>
              <a:t>Content </a:t>
            </a:r>
            <a:br>
              <a:rPr lang="en-US" sz="2800" b="1" dirty="0">
                <a:latin typeface="Arial" charset="0"/>
              </a:rPr>
            </a:br>
            <a:r>
              <a:rPr lang="en-US" sz="2800" b="1" dirty="0">
                <a:latin typeface="Arial" charset="0"/>
              </a:rPr>
              <a:t>Perspectives</a:t>
            </a:r>
            <a:br>
              <a:rPr lang="en-US" sz="2800" b="1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(what causes motivation)</a:t>
            </a:r>
          </a:p>
        </p:txBody>
      </p:sp>
      <p:sp>
        <p:nvSpPr>
          <p:cNvPr id="2124805" name="Text Box 5"/>
          <p:cNvSpPr txBox="1">
            <a:spLocks noChangeArrowheads="1"/>
          </p:cNvSpPr>
          <p:nvPr/>
        </p:nvSpPr>
        <p:spPr bwMode="blackWhite">
          <a:xfrm>
            <a:off x="5060950" y="1965976"/>
            <a:ext cx="3533775" cy="246697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20000"/>
              </a:spcBef>
            </a:pPr>
            <a:r>
              <a:rPr lang="en-US" sz="2800" b="1" dirty="0">
                <a:latin typeface="Arial" charset="0"/>
              </a:rPr>
              <a:t>Process </a:t>
            </a:r>
            <a:br>
              <a:rPr lang="en-US" sz="2800" b="1" dirty="0">
                <a:latin typeface="Arial" charset="0"/>
              </a:rPr>
            </a:br>
            <a:r>
              <a:rPr lang="en-US" sz="2800" b="1" dirty="0">
                <a:latin typeface="Arial" charset="0"/>
              </a:rPr>
              <a:t>Perspectives</a:t>
            </a:r>
            <a:r>
              <a:rPr lang="en-US" sz="2400" dirty="0">
                <a:latin typeface="Arial" charset="0"/>
              </a:rPr>
              <a:t/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(how motivation occurs)</a:t>
            </a:r>
          </a:p>
        </p:txBody>
      </p:sp>
      <p:cxnSp>
        <p:nvCxnSpPr>
          <p:cNvPr id="2124806" name="AutoShape 6"/>
          <p:cNvCxnSpPr>
            <a:cxnSpLocks noChangeShapeType="1"/>
            <a:stCxn id="2124804" idx="3"/>
            <a:endCxn id="2124805" idx="1"/>
          </p:cNvCxnSpPr>
          <p:nvPr/>
        </p:nvCxnSpPr>
        <p:spPr bwMode="auto">
          <a:xfrm>
            <a:off x="4387850" y="3199464"/>
            <a:ext cx="673100" cy="0"/>
          </a:xfrm>
          <a:prstGeom prst="straightConnector1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46619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2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2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4804" grpId="0" animBg="1"/>
      <p:bldP spid="212480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Perspectives on Motivation</a:t>
            </a:r>
          </a:p>
        </p:txBody>
      </p:sp>
      <p:sp>
        <p:nvSpPr>
          <p:cNvPr id="204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 Perspectives</a:t>
            </a:r>
          </a:p>
          <a:p>
            <a:pPr lvl="1"/>
            <a:r>
              <a:rPr lang="en-US" dirty="0"/>
              <a:t>Focus on why people choose certain behaviors to satisfy needs and how they evaluate satisfaction after they have attained goals.</a:t>
            </a:r>
          </a:p>
          <a:p>
            <a:r>
              <a:rPr lang="en-US" dirty="0"/>
              <a:t>Process Perspectives of Motivation</a:t>
            </a:r>
          </a:p>
          <a:p>
            <a:pPr lvl="1"/>
            <a:r>
              <a:rPr lang="en-US" dirty="0"/>
              <a:t>Expectancy Theory</a:t>
            </a:r>
          </a:p>
          <a:p>
            <a:pPr lvl="1"/>
            <a:r>
              <a:rPr lang="en-US" dirty="0"/>
              <a:t>Porter-Lawler Extension of Expectancy Theory</a:t>
            </a:r>
          </a:p>
          <a:p>
            <a:pPr lvl="1"/>
            <a:r>
              <a:rPr lang="en-US" dirty="0"/>
              <a:t>Equity Theory</a:t>
            </a:r>
          </a:p>
          <a:p>
            <a:pPr lvl="1"/>
            <a:r>
              <a:rPr lang="en-US" dirty="0"/>
              <a:t>Goal-Setting Theory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87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Expectancy Theory</a:t>
            </a:r>
          </a:p>
        </p:txBody>
      </p:sp>
      <p:sp>
        <p:nvSpPr>
          <p:cNvPr id="204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Motivation depends on how much we want something and how likely we are to get it.</a:t>
            </a:r>
          </a:p>
          <a:p>
            <a:r>
              <a:rPr lang="en-US" dirty="0"/>
              <a:t>Theory assumes that:</a:t>
            </a:r>
          </a:p>
          <a:p>
            <a:pPr lvl="1"/>
            <a:r>
              <a:rPr lang="en-US" dirty="0"/>
              <a:t>Behavior is determined by personal and environmental forces.</a:t>
            </a:r>
          </a:p>
          <a:p>
            <a:pPr lvl="1"/>
            <a:r>
              <a:rPr lang="en-US" dirty="0"/>
              <a:t>People make decisions about their own behavior.</a:t>
            </a:r>
          </a:p>
          <a:p>
            <a:pPr lvl="1"/>
            <a:r>
              <a:rPr lang="en-US" dirty="0"/>
              <a:t>Different people have different types of needs, desires, and goals.</a:t>
            </a:r>
          </a:p>
          <a:p>
            <a:pPr lvl="1"/>
            <a:r>
              <a:rPr lang="en-US" dirty="0"/>
              <a:t>People choose among alternatives of behaviors in selecting one that that leads to a desired outcome.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21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4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03" grpId="0" build="p" bldLvl="3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Expectancy Theory (cont’d)</a:t>
            </a:r>
          </a:p>
        </p:txBody>
      </p:sp>
      <p:sp>
        <p:nvSpPr>
          <p:cNvPr id="20500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Model of Motivation</a:t>
            </a:r>
          </a:p>
          <a:p>
            <a:pPr lvl="1"/>
            <a:r>
              <a:rPr lang="en-US" dirty="0"/>
              <a:t>Suggests that motivation leads to effort, when combined with ability and environmental factors, that results in performance which, in turn, leads to various outcomes that have value (valence) to employees.</a:t>
            </a:r>
          </a:p>
        </p:txBody>
      </p:sp>
      <p:pic>
        <p:nvPicPr>
          <p:cNvPr id="2050052" name="Picture 4" descr="PE0153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3551238"/>
            <a:ext cx="281781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3318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054" grpId="0" build="p" bldLvl="3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560D15B6-89B9-4C53-AE0E-5A174FFD227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White">
          <a:xfrm flipH="1">
            <a:off x="365125" y="320074"/>
            <a:ext cx="1463705" cy="357021"/>
          </a:xfrm>
          <a:prstGeom prst="round1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1604963" indent="-1604963">
              <a:defRPr sz="1600" b="1">
                <a:solidFill>
                  <a:schemeClr val="bg1"/>
                </a:solidFill>
                <a:effectLst/>
                <a:latin typeface="+mj-lt"/>
                <a:ea typeface="+mj-ea"/>
                <a:cs typeface="Tahoma" charset="0"/>
              </a:defRPr>
            </a:lvl1pPr>
            <a:lvl2pPr>
              <a:defRPr sz="3200">
                <a:solidFill>
                  <a:srgbClr val="996633"/>
                </a:solidFill>
              </a:defRPr>
            </a:lvl2pPr>
            <a:lvl3pPr>
              <a:defRPr sz="3200">
                <a:solidFill>
                  <a:srgbClr val="996633"/>
                </a:solidFill>
              </a:defRPr>
            </a:lvl3pPr>
            <a:lvl4pPr>
              <a:defRPr sz="3200">
                <a:solidFill>
                  <a:srgbClr val="996633"/>
                </a:solidFill>
              </a:defRPr>
            </a:lvl4pPr>
            <a:lvl5pPr>
              <a:defRPr sz="3200">
                <a:solidFill>
                  <a:srgbClr val="996633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9pPr>
          </a:lstStyle>
          <a:p>
            <a:r>
              <a:rPr lang="en-US" dirty="0"/>
              <a:t>FIGURE </a:t>
            </a:r>
            <a:r>
              <a:rPr lang="en-US" dirty="0" smtClean="0"/>
              <a:t>10.4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blackWhite">
          <a:xfrm>
            <a:off x="1828830" y="320074"/>
            <a:ext cx="6858651" cy="35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64008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solidFill>
                  <a:srgbClr val="006699"/>
                </a:solidFill>
              </a:rPr>
              <a:t>The Expectancy Model of Motivation</a:t>
            </a:r>
          </a:p>
        </p:txBody>
      </p:sp>
      <p:pic>
        <p:nvPicPr>
          <p:cNvPr id="10" name="Picture 5" descr="1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60500"/>
            <a:ext cx="8226425" cy="388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Expectancy Theory</a:t>
            </a:r>
          </a:p>
        </p:txBody>
      </p:sp>
      <p:sp>
        <p:nvSpPr>
          <p:cNvPr id="2054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Effort-to-Performance Expectancy</a:t>
            </a:r>
          </a:p>
          <a:p>
            <a:pPr lvl="1"/>
            <a:r>
              <a:rPr lang="en-US" dirty="0"/>
              <a:t>The individual’s perception of the probability that effort will lead to a high level of performance.</a:t>
            </a:r>
          </a:p>
          <a:p>
            <a:r>
              <a:rPr lang="en-US" dirty="0"/>
              <a:t>Performance-to-Outcome Expectancy</a:t>
            </a:r>
          </a:p>
          <a:p>
            <a:pPr lvl="1"/>
            <a:r>
              <a:rPr lang="en-US" dirty="0"/>
              <a:t>The individual’s perception of the probability that performance will lead to a specific outcome, or consequence or reward in an organizational setting.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894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4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4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4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4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149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74368" y="1234464"/>
            <a:ext cx="8595266" cy="5120584"/>
          </a:xfrm>
          <a:prstGeom prst="roundRect">
            <a:avLst>
              <a:gd name="adj" fmla="val 2240"/>
            </a:avLst>
          </a:prstGeom>
          <a:noFill/>
          <a:ln w="12700" cap="flat" cmpd="sng" algn="ctr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56BA34D3-242D-4859-AED8-074630C0DD2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74367" y="325659"/>
            <a:ext cx="8595266" cy="1145441"/>
          </a:xfrm>
          <a:prstGeom prst="round2Same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006699"/>
            </a:solidFill>
          </a:ln>
          <a:effectLst/>
          <a:extLst/>
        </p:spPr>
        <p:txBody>
          <a:bodyPr wrap="square" bIns="18288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Learning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b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studying this chapter you should be able to</a:t>
            </a:r>
            <a:r>
              <a:rPr lang="en-U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8914" y="1600220"/>
            <a:ext cx="7954963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39725" indent="-3397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68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398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21113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68287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1400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5972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40544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511675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latin typeface="Arial" charset="0"/>
              </a:rPr>
              <a:t>Characterize the nature of motivation, including its importance and basic historical perspectives.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latin typeface="Arial" charset="0"/>
              </a:rPr>
              <a:t>Identify and describe the major content perspectives on motivation.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latin typeface="Arial" charset="0"/>
              </a:rPr>
              <a:t>Identify and describe the major process perspectives on motivation.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latin typeface="Arial" charset="0"/>
              </a:rPr>
              <a:t>Describe reinforcement perspectives on motivation.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latin typeface="Arial" charset="0"/>
              </a:rPr>
              <a:t>Identify and describe popular motivational strategies.</a:t>
            </a:r>
          </a:p>
          <a:p>
            <a:pPr marL="457200" indent="-457200">
              <a:spcBef>
                <a:spcPct val="50000"/>
              </a:spcBef>
              <a:buFont typeface="+mj-lt"/>
              <a:buAutoNum type="arabicPeriod"/>
            </a:pPr>
            <a:r>
              <a:rPr lang="en-US" dirty="0">
                <a:latin typeface="Arial" charset="0"/>
              </a:rPr>
              <a:t>Describe the role of organizational reward systems in motivation.</a:t>
            </a:r>
          </a:p>
        </p:txBody>
      </p:sp>
    </p:spTree>
    <p:extLst>
      <p:ext uri="{BB962C8B-B14F-4D97-AF65-F5344CB8AC3E}">
        <p14:creationId xmlns:p14="http://schemas.microsoft.com/office/powerpoint/2010/main" val="19369610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Expectancy Theory (cont’d)</a:t>
            </a:r>
            <a:endParaRPr lang="en-US" dirty="0"/>
          </a:p>
        </p:txBody>
      </p:sp>
      <p:sp>
        <p:nvSpPr>
          <p:cNvPr id="205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Valences</a:t>
            </a:r>
          </a:p>
          <a:p>
            <a:pPr lvl="1"/>
            <a:r>
              <a:rPr lang="en-US" dirty="0" smtClean="0"/>
              <a:t>An index of how much an individual values a particular outcome. It is also the attractiveness of the outcome to the individual.</a:t>
            </a:r>
          </a:p>
          <a:p>
            <a:r>
              <a:rPr lang="en-US" dirty="0" smtClean="0"/>
              <a:t>Outcomes (Consequences)</a:t>
            </a:r>
          </a:p>
          <a:p>
            <a:pPr lvl="1"/>
            <a:r>
              <a:rPr lang="en-US" dirty="0" smtClean="0"/>
              <a:t>Attractive outcomes have positive valences and unattractive outcomes have negative valences.</a:t>
            </a:r>
          </a:p>
          <a:p>
            <a:pPr lvl="1"/>
            <a:r>
              <a:rPr lang="en-US" dirty="0" smtClean="0"/>
              <a:t>Outcomes to which an individual is indifferent have zero valences.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29144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5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195" grpId="0" build="p" bldLvl="2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0512"/>
            <a:ext cx="8077200" cy="1095685"/>
          </a:xfrm>
        </p:spPr>
        <p:txBody>
          <a:bodyPr/>
          <a:lstStyle/>
          <a:p>
            <a:pPr algn="ctr"/>
            <a:r>
              <a:rPr lang="en-US" dirty="0" smtClean="0"/>
              <a:t>Expectancy Theory: </a:t>
            </a:r>
            <a:br>
              <a:rPr lang="en-US" dirty="0" smtClean="0"/>
            </a:br>
            <a:r>
              <a:rPr lang="en-US" dirty="0" smtClean="0"/>
              <a:t>The Porter-Lawler Extension</a:t>
            </a:r>
            <a:endParaRPr lang="en-US" dirty="0"/>
          </a:p>
        </p:txBody>
      </p:sp>
      <p:sp>
        <p:nvSpPr>
          <p:cNvPr id="206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If performance results in equitable and fair rewards, people will be more satisfied.</a:t>
            </a:r>
          </a:p>
          <a:p>
            <a:pPr lvl="1"/>
            <a:r>
              <a:rPr lang="en-US" dirty="0" smtClean="0"/>
              <a:t>High performance can lead to rewards and high satisfaction.</a:t>
            </a:r>
          </a:p>
          <a:p>
            <a:r>
              <a:rPr lang="en-US" dirty="0" smtClean="0"/>
              <a:t>Types of Rewards:</a:t>
            </a:r>
          </a:p>
          <a:p>
            <a:pPr lvl="1"/>
            <a:r>
              <a:rPr lang="en-US" dirty="0" smtClean="0"/>
              <a:t>Extrinsic rewards are outcomes set and awarded by external parties</a:t>
            </a:r>
          </a:p>
          <a:p>
            <a:pPr lvl="1"/>
            <a:r>
              <a:rPr lang="en-US" dirty="0" smtClean="0"/>
              <a:t>Intrinsic rewards are outcomes that are internal to the individual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37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A2C8257-84D3-41E7-8C10-D198D5C33DA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White">
          <a:xfrm>
            <a:off x="365125" y="320074"/>
            <a:ext cx="1463705" cy="35702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1604963" indent="-1604963">
              <a:defRPr sz="1600" b="1">
                <a:solidFill>
                  <a:schemeClr val="bg1"/>
                </a:solidFill>
                <a:effectLst/>
                <a:latin typeface="+mj-lt"/>
                <a:ea typeface="+mj-ea"/>
                <a:cs typeface="Tahoma" charset="0"/>
              </a:defRPr>
            </a:lvl1pPr>
            <a:lvl2pPr>
              <a:defRPr sz="3200">
                <a:solidFill>
                  <a:srgbClr val="996633"/>
                </a:solidFill>
              </a:defRPr>
            </a:lvl2pPr>
            <a:lvl3pPr>
              <a:defRPr sz="3200">
                <a:solidFill>
                  <a:srgbClr val="996633"/>
                </a:solidFill>
              </a:defRPr>
            </a:lvl3pPr>
            <a:lvl4pPr>
              <a:defRPr sz="3200">
                <a:solidFill>
                  <a:srgbClr val="996633"/>
                </a:solidFill>
              </a:defRPr>
            </a:lvl4pPr>
            <a:lvl5pPr>
              <a:defRPr sz="3200">
                <a:solidFill>
                  <a:srgbClr val="996633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9pPr>
          </a:lstStyle>
          <a:p>
            <a:r>
              <a:rPr lang="en-US" dirty="0"/>
              <a:t>FIGURE </a:t>
            </a:r>
            <a:r>
              <a:rPr lang="en-US" dirty="0" smtClean="0"/>
              <a:t>10.5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blackWhite">
          <a:xfrm>
            <a:off x="1828830" y="320074"/>
            <a:ext cx="6858651" cy="35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64008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9pPr>
          </a:lstStyle>
          <a:p>
            <a:pPr marL="1604963" indent="-1604963"/>
            <a:r>
              <a:rPr lang="en-US" sz="1600" b="1" dirty="0">
                <a:solidFill>
                  <a:srgbClr val="006699"/>
                </a:solidFill>
              </a:rPr>
              <a:t>The Porter-Lawler Extension of Expectancy Theory</a:t>
            </a:r>
          </a:p>
        </p:txBody>
      </p:sp>
      <p:sp>
        <p:nvSpPr>
          <p:cNvPr id="10" name="Text Box 6" descr="Brown01"/>
          <p:cNvSpPr txBox="1">
            <a:spLocks noChangeArrowheads="1"/>
          </p:cNvSpPr>
          <p:nvPr/>
        </p:nvSpPr>
        <p:spPr bwMode="blackWhite">
          <a:xfrm>
            <a:off x="2536825" y="1466835"/>
            <a:ext cx="1552575" cy="10922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Intrinsic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rewards</a:t>
            </a:r>
            <a:br>
              <a:rPr lang="en-US" sz="1600" b="1" dirty="0">
                <a:latin typeface="Arial" charset="0"/>
              </a:rPr>
            </a:br>
            <a:r>
              <a:rPr lang="en-US" sz="1600" b="1" i="1" dirty="0">
                <a:latin typeface="Arial" charset="0"/>
              </a:rPr>
              <a:t>(outcomes)</a:t>
            </a:r>
          </a:p>
        </p:txBody>
      </p:sp>
      <p:sp>
        <p:nvSpPr>
          <p:cNvPr id="11" name="Text Box 7" descr="DKblue01"/>
          <p:cNvSpPr txBox="1">
            <a:spLocks noChangeArrowheads="1"/>
          </p:cNvSpPr>
          <p:nvPr/>
        </p:nvSpPr>
        <p:spPr bwMode="blackWhite">
          <a:xfrm>
            <a:off x="4497388" y="2574910"/>
            <a:ext cx="1552575" cy="10922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Perceived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equity</a:t>
            </a:r>
          </a:p>
        </p:txBody>
      </p:sp>
      <p:sp>
        <p:nvSpPr>
          <p:cNvPr id="12" name="Text Box 8" descr="Green01"/>
          <p:cNvSpPr txBox="1">
            <a:spLocks noChangeArrowheads="1"/>
          </p:cNvSpPr>
          <p:nvPr/>
        </p:nvSpPr>
        <p:spPr bwMode="blackWhite">
          <a:xfrm>
            <a:off x="2536825" y="3714735"/>
            <a:ext cx="1552575" cy="1085850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Extrinsic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rewards </a:t>
            </a:r>
            <a:r>
              <a:rPr lang="en-US" sz="1600" b="1" i="1" dirty="0">
                <a:latin typeface="Arial" charset="0"/>
              </a:rPr>
              <a:t>(outcomes)</a:t>
            </a:r>
          </a:p>
        </p:txBody>
      </p:sp>
      <p:sp>
        <p:nvSpPr>
          <p:cNvPr id="13" name="Text Box 9" descr="Pink02"/>
          <p:cNvSpPr txBox="1">
            <a:spLocks noChangeArrowheads="1"/>
          </p:cNvSpPr>
          <p:nvPr/>
        </p:nvSpPr>
        <p:spPr bwMode="blackWhite">
          <a:xfrm>
            <a:off x="549275" y="2574910"/>
            <a:ext cx="1552575" cy="10922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Performance</a:t>
            </a:r>
          </a:p>
        </p:txBody>
      </p:sp>
      <p:sp>
        <p:nvSpPr>
          <p:cNvPr id="14" name="Oval 10" descr="Orange01"/>
          <p:cNvSpPr>
            <a:spLocks noChangeArrowheads="1"/>
          </p:cNvSpPr>
          <p:nvPr/>
        </p:nvSpPr>
        <p:spPr bwMode="auto">
          <a:xfrm>
            <a:off x="6583363" y="2665398"/>
            <a:ext cx="1828800" cy="923925"/>
          </a:xfrm>
          <a:prstGeom prst="ellipse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round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600" b="1" dirty="0">
                <a:latin typeface="Arial" charset="0"/>
              </a:rPr>
              <a:t>Satisfaction</a:t>
            </a:r>
          </a:p>
        </p:txBody>
      </p:sp>
      <p:cxnSp>
        <p:nvCxnSpPr>
          <p:cNvPr id="15" name="AutoShape 11"/>
          <p:cNvCxnSpPr>
            <a:cxnSpLocks noChangeShapeType="1"/>
            <a:stCxn id="13" idx="0"/>
            <a:endCxn id="10" idx="1"/>
          </p:cNvCxnSpPr>
          <p:nvPr/>
        </p:nvCxnSpPr>
        <p:spPr bwMode="auto">
          <a:xfrm rot="16200000">
            <a:off x="1650206" y="1688292"/>
            <a:ext cx="561975" cy="1211262"/>
          </a:xfrm>
          <a:prstGeom prst="bentConnector2">
            <a:avLst/>
          </a:prstGeom>
          <a:noFill/>
          <a:ln w="31750">
            <a:solidFill>
              <a:srgbClr val="A5002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AutoShape 12"/>
          <p:cNvCxnSpPr>
            <a:cxnSpLocks noChangeShapeType="1"/>
            <a:stCxn id="11" idx="3"/>
            <a:endCxn id="14" idx="2"/>
          </p:cNvCxnSpPr>
          <p:nvPr/>
        </p:nvCxnSpPr>
        <p:spPr bwMode="auto">
          <a:xfrm>
            <a:off x="6049963" y="3121010"/>
            <a:ext cx="533400" cy="6350"/>
          </a:xfrm>
          <a:prstGeom prst="straightConnector1">
            <a:avLst/>
          </a:prstGeom>
          <a:noFill/>
          <a:ln w="31750">
            <a:solidFill>
              <a:srgbClr val="A5002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13"/>
          <p:cNvCxnSpPr>
            <a:cxnSpLocks noChangeShapeType="1"/>
            <a:stCxn id="13" idx="2"/>
            <a:endCxn id="12" idx="1"/>
          </p:cNvCxnSpPr>
          <p:nvPr/>
        </p:nvCxnSpPr>
        <p:spPr bwMode="auto">
          <a:xfrm rot="16200000" flipH="1">
            <a:off x="1635919" y="3356754"/>
            <a:ext cx="590550" cy="1211262"/>
          </a:xfrm>
          <a:prstGeom prst="bentConnector2">
            <a:avLst/>
          </a:prstGeom>
          <a:noFill/>
          <a:ln w="31750">
            <a:solidFill>
              <a:srgbClr val="A5002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AutoShape 14"/>
          <p:cNvCxnSpPr>
            <a:cxnSpLocks noChangeShapeType="1"/>
            <a:stCxn id="10" idx="3"/>
            <a:endCxn id="11" idx="0"/>
          </p:cNvCxnSpPr>
          <p:nvPr/>
        </p:nvCxnSpPr>
        <p:spPr bwMode="auto">
          <a:xfrm>
            <a:off x="4089400" y="2012935"/>
            <a:ext cx="1184275" cy="561975"/>
          </a:xfrm>
          <a:prstGeom prst="bentConnector2">
            <a:avLst/>
          </a:prstGeom>
          <a:noFill/>
          <a:ln w="31750">
            <a:solidFill>
              <a:srgbClr val="A5002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AutoShape 15"/>
          <p:cNvCxnSpPr>
            <a:cxnSpLocks noChangeShapeType="1"/>
            <a:stCxn id="12" idx="3"/>
            <a:endCxn id="11" idx="2"/>
          </p:cNvCxnSpPr>
          <p:nvPr/>
        </p:nvCxnSpPr>
        <p:spPr bwMode="auto">
          <a:xfrm flipV="1">
            <a:off x="4089400" y="3667110"/>
            <a:ext cx="1184275" cy="590550"/>
          </a:xfrm>
          <a:prstGeom prst="bentConnector2">
            <a:avLst/>
          </a:prstGeom>
          <a:noFill/>
          <a:ln w="31750">
            <a:solidFill>
              <a:srgbClr val="A50021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446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Equity </a:t>
            </a:r>
            <a:r>
              <a:rPr lang="en-US" dirty="0" smtClean="0"/>
              <a:t>Theory Process</a:t>
            </a:r>
            <a:endParaRPr lang="en-US" dirty="0"/>
          </a:p>
        </p:txBody>
      </p:sp>
      <p:grpSp>
        <p:nvGrpSpPr>
          <p:cNvPr id="2066447" name="Group 15"/>
          <p:cNvGrpSpPr>
            <a:grpSpLocks/>
          </p:cNvGrpSpPr>
          <p:nvPr/>
        </p:nvGrpSpPr>
        <p:grpSpPr bwMode="auto">
          <a:xfrm>
            <a:off x="1004848" y="2697488"/>
            <a:ext cx="7224712" cy="3341687"/>
            <a:chOff x="633" y="1309"/>
            <a:chExt cx="4551" cy="2105"/>
          </a:xfrm>
        </p:grpSpPr>
        <p:sp>
          <p:nvSpPr>
            <p:cNvPr id="2066437" name="Rectangle 5" descr="BurntOrg01"/>
            <p:cNvSpPr>
              <a:spLocks noChangeArrowheads="1"/>
            </p:cNvSpPr>
            <p:nvPr/>
          </p:nvSpPr>
          <p:spPr bwMode="auto">
            <a:xfrm>
              <a:off x="633" y="2011"/>
              <a:ext cx="1130" cy="676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DC825A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Comparison of Self with Others</a:t>
              </a:r>
            </a:p>
          </p:txBody>
        </p:sp>
        <p:sp>
          <p:nvSpPr>
            <p:cNvPr id="2066438" name="Rectangle 6" descr="OldGold01"/>
            <p:cNvSpPr>
              <a:spLocks noChangeArrowheads="1"/>
            </p:cNvSpPr>
            <p:nvPr/>
          </p:nvSpPr>
          <p:spPr bwMode="auto">
            <a:xfrm>
              <a:off x="2131" y="2736"/>
              <a:ext cx="1152" cy="678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ECB13C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Perception</a:t>
              </a:r>
              <a:br>
                <a:rPr lang="en-US" sz="1800" b="1" dirty="0">
                  <a:latin typeface="Arial" charset="0"/>
                </a:rPr>
              </a:br>
              <a:r>
                <a:rPr lang="en-US" sz="1800" b="1" dirty="0">
                  <a:latin typeface="Arial" charset="0"/>
                </a:rPr>
                <a:t>of Equity</a:t>
              </a:r>
            </a:p>
          </p:txBody>
        </p:sp>
        <p:sp>
          <p:nvSpPr>
            <p:cNvPr id="2066439" name="Rectangle 7"/>
            <p:cNvSpPr>
              <a:spLocks noChangeArrowheads="1"/>
            </p:cNvSpPr>
            <p:nvPr/>
          </p:nvSpPr>
          <p:spPr bwMode="auto">
            <a:xfrm>
              <a:off x="2131" y="1309"/>
              <a:ext cx="1152" cy="678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AAD5C7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Perception</a:t>
              </a:r>
              <a:br>
                <a:rPr lang="en-US" sz="1800" b="1" dirty="0">
                  <a:latin typeface="Arial" charset="0"/>
                </a:rPr>
              </a:br>
              <a:r>
                <a:rPr lang="en-US" sz="1800" b="1" dirty="0">
                  <a:latin typeface="Arial" charset="0"/>
                </a:rPr>
                <a:t>of Inequity</a:t>
              </a:r>
            </a:p>
          </p:txBody>
        </p:sp>
        <p:sp>
          <p:nvSpPr>
            <p:cNvPr id="2066440" name="Rectangle 8" descr="DKPink01"/>
            <p:cNvSpPr>
              <a:spLocks noChangeArrowheads="1"/>
            </p:cNvSpPr>
            <p:nvPr/>
          </p:nvSpPr>
          <p:spPr bwMode="auto">
            <a:xfrm>
              <a:off x="3859" y="1309"/>
              <a:ext cx="1325" cy="678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FF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Motivation to Change Something</a:t>
              </a:r>
            </a:p>
          </p:txBody>
        </p:sp>
        <p:sp>
          <p:nvSpPr>
            <p:cNvPr id="2066441" name="Rectangle 9" descr="Yellow01"/>
            <p:cNvSpPr>
              <a:spLocks noChangeArrowheads="1"/>
            </p:cNvSpPr>
            <p:nvPr/>
          </p:nvSpPr>
          <p:spPr bwMode="auto">
            <a:xfrm>
              <a:off x="3859" y="2736"/>
              <a:ext cx="1325" cy="678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2" dir="t"/>
            </a:scene3d>
            <a:sp3d extrusionH="176200" prstMaterial="legacyMatte">
              <a:bevelT w="13500" h="13500" prst="angle"/>
              <a:bevelB w="13500" h="13500" prst="angle"/>
              <a:extrusionClr>
                <a:srgbClr val="F4D974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flatTx/>
            </a:bodyPr>
            <a:lstStyle/>
            <a:p>
              <a:pPr algn="ctr"/>
              <a:r>
                <a:rPr lang="en-US" sz="1800" b="1" dirty="0">
                  <a:latin typeface="Arial" charset="0"/>
                </a:rPr>
                <a:t>Motivation to Keep Everything the Same</a:t>
              </a:r>
            </a:p>
          </p:txBody>
        </p:sp>
        <p:cxnSp>
          <p:nvCxnSpPr>
            <p:cNvPr id="2066442" name="AutoShape 10"/>
            <p:cNvCxnSpPr>
              <a:cxnSpLocks noChangeShapeType="1"/>
              <a:stCxn id="2066437" idx="0"/>
              <a:endCxn id="2066439" idx="1"/>
            </p:cNvCxnSpPr>
            <p:nvPr/>
          </p:nvCxnSpPr>
          <p:spPr bwMode="auto">
            <a:xfrm rot="16200000">
              <a:off x="1483" y="1363"/>
              <a:ext cx="363" cy="933"/>
            </a:xfrm>
            <a:prstGeom prst="bentConnector2">
              <a:avLst/>
            </a:prstGeom>
            <a:noFill/>
            <a:ln w="38100">
              <a:solidFill>
                <a:srgbClr val="A5002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443" name="AutoShape 11"/>
            <p:cNvCxnSpPr>
              <a:cxnSpLocks noChangeShapeType="1"/>
              <a:stCxn id="2066437" idx="2"/>
              <a:endCxn id="2066438" idx="1"/>
            </p:cNvCxnSpPr>
            <p:nvPr/>
          </p:nvCxnSpPr>
          <p:spPr bwMode="auto">
            <a:xfrm rot="16200000" flipH="1">
              <a:off x="1471" y="2414"/>
              <a:ext cx="388" cy="933"/>
            </a:xfrm>
            <a:prstGeom prst="bentConnector2">
              <a:avLst/>
            </a:prstGeom>
            <a:noFill/>
            <a:ln w="38100">
              <a:solidFill>
                <a:srgbClr val="A5002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444" name="AutoShape 12"/>
            <p:cNvCxnSpPr>
              <a:cxnSpLocks noChangeShapeType="1"/>
              <a:stCxn id="2066439" idx="3"/>
              <a:endCxn id="2066440" idx="1"/>
            </p:cNvCxnSpPr>
            <p:nvPr/>
          </p:nvCxnSpPr>
          <p:spPr bwMode="auto">
            <a:xfrm>
              <a:off x="3283" y="1648"/>
              <a:ext cx="576" cy="0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66445" name="AutoShape 13"/>
            <p:cNvCxnSpPr>
              <a:cxnSpLocks noChangeShapeType="1"/>
              <a:stCxn id="2066438" idx="3"/>
              <a:endCxn id="2066441" idx="1"/>
            </p:cNvCxnSpPr>
            <p:nvPr/>
          </p:nvCxnSpPr>
          <p:spPr bwMode="auto">
            <a:xfrm>
              <a:off x="3283" y="3075"/>
              <a:ext cx="576" cy="0"/>
            </a:xfrm>
            <a:prstGeom prst="straightConnector1">
              <a:avLst/>
            </a:prstGeom>
            <a:noFill/>
            <a:ln w="38100">
              <a:solidFill>
                <a:srgbClr val="A5002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23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51790" y="1143025"/>
            <a:ext cx="6312014" cy="1010299"/>
            <a:chOff x="1551790" y="1143025"/>
            <a:chExt cx="6312014" cy="1010299"/>
          </a:xfrm>
        </p:grpSpPr>
        <p:sp>
          <p:nvSpPr>
            <p:cNvPr id="4" name="TextBox 3"/>
            <p:cNvSpPr txBox="1"/>
            <p:nvPr/>
          </p:nvSpPr>
          <p:spPr>
            <a:xfrm>
              <a:off x="1551790" y="1143025"/>
              <a:ext cx="2743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99"/>
                  </a:solidFill>
                </a:rPr>
                <a:t>Outcomes (self)</a:t>
              </a:r>
              <a:endParaRPr lang="en-US" sz="2400" b="1" dirty="0">
                <a:solidFill>
                  <a:srgbClr val="006699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52821" y="1687189"/>
              <a:ext cx="27438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6699"/>
                  </a:solidFill>
                </a:rPr>
                <a:t>Inputs (self)</a:t>
              </a:r>
              <a:endParaRPr lang="en-US" sz="2400" b="1" dirty="0">
                <a:solidFill>
                  <a:srgbClr val="006699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53847" y="1143025"/>
              <a:ext cx="3108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Outcomes (other)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54878" y="1687189"/>
              <a:ext cx="31089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C00000"/>
                  </a:solidFill>
                </a:rPr>
                <a:t>Inputs (other)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296652" y="1143025"/>
              <a:ext cx="548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6699"/>
                  </a:solidFill>
                </a:rPr>
                <a:t>=</a:t>
              </a:r>
              <a:endParaRPr lang="en-US" sz="2400" dirty="0">
                <a:solidFill>
                  <a:srgbClr val="006699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296652" y="1691659"/>
              <a:ext cx="5486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006699"/>
                  </a:solidFill>
                </a:rPr>
                <a:t>=</a:t>
              </a:r>
              <a:endParaRPr lang="en-US" sz="2400" dirty="0">
                <a:solidFill>
                  <a:srgbClr val="006699"/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666187" y="1615323"/>
              <a:ext cx="6036005" cy="0"/>
            </a:xfrm>
            <a:prstGeom prst="line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0" name="Elbow Connector 9"/>
          <p:cNvCxnSpPr>
            <a:stCxn id="21" idx="1"/>
            <a:endCxn id="2066437" idx="1"/>
          </p:cNvCxnSpPr>
          <p:nvPr/>
        </p:nvCxnSpPr>
        <p:spPr bwMode="auto">
          <a:xfrm rot="10800000" flipV="1">
            <a:off x="1004849" y="1624196"/>
            <a:ext cx="457711" cy="2724291"/>
          </a:xfrm>
          <a:prstGeom prst="bentConnector3">
            <a:avLst>
              <a:gd name="adj1" fmla="val 149944"/>
            </a:avLst>
          </a:prstGeom>
          <a:solidFill>
            <a:srgbClr val="FFFFFF"/>
          </a:solidFill>
          <a:ln w="28575" cap="flat" cmpd="sng" algn="ctr">
            <a:solidFill>
              <a:srgbClr val="C00000"/>
            </a:solidFill>
            <a:prstDash val="dash"/>
            <a:round/>
            <a:headEnd type="none" w="med" len="med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/>
        </p:nvSpPr>
        <p:spPr bwMode="auto">
          <a:xfrm>
            <a:off x="1462559" y="1465296"/>
            <a:ext cx="366271" cy="317802"/>
          </a:xfrm>
          <a:prstGeom prst="rect">
            <a:avLst/>
          </a:prstGeom>
          <a:solidFill>
            <a:srgbClr val="FFFFFF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0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6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Comparisons and Behavior</a:t>
            </a:r>
          </a:p>
        </p:txBody>
      </p:sp>
      <p:sp>
        <p:nvSpPr>
          <p:cNvPr id="2068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Feeling equitably </a:t>
            </a:r>
            <a:r>
              <a:rPr lang="en-US" dirty="0" smtClean="0"/>
              <a:t>rewarded: </a:t>
            </a:r>
            <a:endParaRPr lang="en-US" dirty="0"/>
          </a:p>
          <a:p>
            <a:pPr lvl="1"/>
            <a:r>
              <a:rPr lang="en-US" dirty="0"/>
              <a:t>Maintain performance and accept comparison </a:t>
            </a:r>
            <a:br>
              <a:rPr lang="en-US" dirty="0"/>
            </a:br>
            <a:r>
              <a:rPr lang="en-US" dirty="0"/>
              <a:t>as fair estimate.</a:t>
            </a:r>
          </a:p>
          <a:p>
            <a:r>
              <a:rPr lang="en-US" dirty="0"/>
              <a:t>Feeling under-rewarded—reduce inequity by:</a:t>
            </a:r>
          </a:p>
          <a:p>
            <a:pPr lvl="1"/>
            <a:r>
              <a:rPr lang="en-US" dirty="0"/>
              <a:t>Changing inputs by trying harder or slacking off.</a:t>
            </a:r>
          </a:p>
          <a:p>
            <a:pPr lvl="1"/>
            <a:r>
              <a:rPr lang="en-US" dirty="0"/>
              <a:t>Changing outcomes by demanding a raise.</a:t>
            </a:r>
          </a:p>
          <a:p>
            <a:pPr lvl="1"/>
            <a:r>
              <a:rPr lang="en-US" dirty="0"/>
              <a:t>Distorting ratios by altering perceptions of self or of others.</a:t>
            </a:r>
          </a:p>
          <a:p>
            <a:pPr lvl="1"/>
            <a:r>
              <a:rPr lang="en-US" dirty="0"/>
              <a:t>Leaving situation by quitting the job.</a:t>
            </a:r>
          </a:p>
          <a:p>
            <a:pPr lvl="1"/>
            <a:r>
              <a:rPr lang="en-US" dirty="0"/>
              <a:t>Choosing another object person.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7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8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68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68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68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68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68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68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68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485" grpId="0" build="p" bldLvl="3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5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Equity Comparisons and Behavior (cont’d)</a:t>
            </a:r>
            <a:endParaRPr lang="en-US" dirty="0"/>
          </a:p>
        </p:txBody>
      </p:sp>
      <p:sp>
        <p:nvSpPr>
          <p:cNvPr id="207053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Feeling over-rewarded:</a:t>
            </a:r>
          </a:p>
          <a:p>
            <a:pPr lvl="1"/>
            <a:r>
              <a:rPr lang="en-US" dirty="0" smtClean="0"/>
              <a:t>Increase or decrease inputs.</a:t>
            </a:r>
          </a:p>
          <a:p>
            <a:pPr lvl="1"/>
            <a:r>
              <a:rPr lang="en-US" dirty="0" smtClean="0"/>
              <a:t>Distort ratios by rationalizing.</a:t>
            </a:r>
          </a:p>
          <a:p>
            <a:pPr lvl="1"/>
            <a:r>
              <a:rPr lang="en-US" dirty="0" smtClean="0"/>
              <a:t>Help the object person gain more outcomes.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27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0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0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70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70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536" grpId="0" build="p" bldLvl="3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4631" name="Picture 7" descr="j03121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813" y="1470025"/>
            <a:ext cx="7937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7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Goal-Setting Theory </a:t>
            </a:r>
          </a:p>
        </p:txBody>
      </p:sp>
      <p:sp>
        <p:nvSpPr>
          <p:cNvPr id="207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03325"/>
            <a:ext cx="5410200" cy="4876800"/>
          </a:xfrm>
        </p:spPr>
        <p:txBody>
          <a:bodyPr/>
          <a:lstStyle/>
          <a:p>
            <a:r>
              <a:rPr lang="en-US" dirty="0"/>
              <a:t>Theory’s Assumptions</a:t>
            </a:r>
          </a:p>
          <a:p>
            <a:pPr lvl="1"/>
            <a:r>
              <a:rPr lang="en-US" dirty="0"/>
              <a:t>Behavior is a result of conscious goals and intentions.</a:t>
            </a:r>
          </a:p>
          <a:p>
            <a:pPr lvl="1"/>
            <a:r>
              <a:rPr lang="en-US" dirty="0"/>
              <a:t>Setting goals influences behavior in organizations. </a:t>
            </a:r>
          </a:p>
          <a:p>
            <a:r>
              <a:rPr lang="en-US" dirty="0"/>
              <a:t>Characteristics of Goals</a:t>
            </a:r>
          </a:p>
          <a:p>
            <a:pPr lvl="1"/>
            <a:r>
              <a:rPr lang="en-US" dirty="0"/>
              <a:t>Goal difficulty</a:t>
            </a:r>
          </a:p>
          <a:p>
            <a:pPr lvl="1"/>
            <a:r>
              <a:rPr lang="en-US" dirty="0"/>
              <a:t>Goal specificity</a:t>
            </a:r>
          </a:p>
          <a:p>
            <a:pPr lvl="1"/>
            <a:r>
              <a:rPr lang="en-US" dirty="0"/>
              <a:t>Goal acceptance</a:t>
            </a:r>
          </a:p>
          <a:p>
            <a:pPr lvl="1"/>
            <a:r>
              <a:rPr lang="en-US" dirty="0"/>
              <a:t>Goal commitment</a:t>
            </a:r>
          </a:p>
        </p:txBody>
      </p:sp>
      <p:pic>
        <p:nvPicPr>
          <p:cNvPr id="2074629" name="Picture 5" descr="bd0702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5675" y="2193925"/>
            <a:ext cx="2286000" cy="379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4625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12B710A7-BD66-4EDB-92AA-F99DC37849D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White">
          <a:xfrm>
            <a:off x="365125" y="320074"/>
            <a:ext cx="1463705" cy="357021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1604963" indent="-1604963">
              <a:defRPr sz="1600" b="1">
                <a:solidFill>
                  <a:schemeClr val="bg1"/>
                </a:solidFill>
                <a:effectLst/>
                <a:latin typeface="+mj-lt"/>
                <a:ea typeface="+mj-ea"/>
                <a:cs typeface="Tahoma" charset="0"/>
              </a:defRPr>
            </a:lvl1pPr>
            <a:lvl2pPr>
              <a:defRPr sz="3200">
                <a:solidFill>
                  <a:srgbClr val="996633"/>
                </a:solidFill>
              </a:defRPr>
            </a:lvl2pPr>
            <a:lvl3pPr>
              <a:defRPr sz="3200">
                <a:solidFill>
                  <a:srgbClr val="996633"/>
                </a:solidFill>
              </a:defRPr>
            </a:lvl3pPr>
            <a:lvl4pPr>
              <a:defRPr sz="3200">
                <a:solidFill>
                  <a:srgbClr val="996633"/>
                </a:solidFill>
              </a:defRPr>
            </a:lvl4pPr>
            <a:lvl5pPr>
              <a:defRPr sz="3200">
                <a:solidFill>
                  <a:srgbClr val="996633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9pPr>
          </a:lstStyle>
          <a:p>
            <a:r>
              <a:rPr lang="en-US" dirty="0"/>
              <a:t>FIGURE </a:t>
            </a:r>
            <a:r>
              <a:rPr lang="en-US" dirty="0" smtClean="0"/>
              <a:t>10.6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blackWhite">
          <a:xfrm>
            <a:off x="1828830" y="320074"/>
            <a:ext cx="6858651" cy="35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64008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9pPr>
          </a:lstStyle>
          <a:p>
            <a:pPr marL="1604963" indent="-1604963"/>
            <a:r>
              <a:rPr lang="en-US" sz="1600" b="1" dirty="0">
                <a:solidFill>
                  <a:srgbClr val="006699"/>
                </a:solidFill>
              </a:rPr>
              <a:t>The Expanded Goal-Setting Theory of Motivation</a:t>
            </a:r>
          </a:p>
        </p:txBody>
      </p:sp>
      <p:pic>
        <p:nvPicPr>
          <p:cNvPr id="10" name="Picture 5" descr="10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2057400"/>
            <a:ext cx="8245475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28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Reinforcement Perspectives on Motivation</a:t>
            </a:r>
            <a:endParaRPr lang="en-US" dirty="0"/>
          </a:p>
        </p:txBody>
      </p:sp>
      <p:sp>
        <p:nvSpPr>
          <p:cNvPr id="20828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203931"/>
            <a:ext cx="8077200" cy="4876800"/>
          </a:xfrm>
        </p:spPr>
        <p:txBody>
          <a:bodyPr/>
          <a:lstStyle/>
          <a:p>
            <a:r>
              <a:rPr lang="en-US" dirty="0" smtClean="0"/>
              <a:t>Reinforcement Theory</a:t>
            </a:r>
          </a:p>
          <a:p>
            <a:pPr lvl="1"/>
            <a:r>
              <a:rPr lang="en-US" dirty="0" smtClean="0"/>
              <a:t>Focuses on the role of rewards as they cause behavior to change or remain the same over time.</a:t>
            </a:r>
          </a:p>
          <a:p>
            <a:pPr lvl="1"/>
            <a:r>
              <a:rPr lang="en-US" dirty="0" smtClean="0"/>
              <a:t>Assumes that:</a:t>
            </a:r>
          </a:p>
          <a:p>
            <a:pPr lvl="2"/>
            <a:r>
              <a:rPr lang="en-US" sz="2400" dirty="0" smtClean="0"/>
              <a:t>Behavior that is rewarded is likely to be repeated.</a:t>
            </a:r>
          </a:p>
          <a:p>
            <a:pPr lvl="2"/>
            <a:r>
              <a:rPr lang="en-US" sz="2400" dirty="0" smtClean="0"/>
              <a:t>Behavior that is punished is less likely to be repeated.</a:t>
            </a:r>
            <a:endParaRPr lang="en-US" sz="2400" dirty="0"/>
          </a:p>
        </p:txBody>
      </p:sp>
      <p:pic>
        <p:nvPicPr>
          <p:cNvPr id="2082820" name="Picture 4" descr="BD20149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125" y="4467225"/>
            <a:ext cx="2890838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9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19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Reinforcement </a:t>
            </a:r>
            <a:r>
              <a:rPr lang="en-US" dirty="0"/>
              <a:t>in Organizations</a:t>
            </a:r>
          </a:p>
        </p:txBody>
      </p:sp>
      <p:sp>
        <p:nvSpPr>
          <p:cNvPr id="2131972" name="Text Box 4" descr="Brown01"/>
          <p:cNvSpPr txBox="1">
            <a:spLocks noChangeArrowheads="1"/>
          </p:cNvSpPr>
          <p:nvPr/>
        </p:nvSpPr>
        <p:spPr bwMode="blackWhite">
          <a:xfrm>
            <a:off x="3657600" y="2898485"/>
            <a:ext cx="3200400" cy="54610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Positive Reinforcement</a:t>
            </a:r>
          </a:p>
        </p:txBody>
      </p:sp>
      <p:sp>
        <p:nvSpPr>
          <p:cNvPr id="2131973" name="Text Box 5" descr="DKblue01"/>
          <p:cNvSpPr txBox="1">
            <a:spLocks noChangeArrowheads="1"/>
          </p:cNvSpPr>
          <p:nvPr/>
        </p:nvSpPr>
        <p:spPr bwMode="blackWhite">
          <a:xfrm>
            <a:off x="3657600" y="3627147"/>
            <a:ext cx="3200400" cy="546100"/>
          </a:xfrm>
          <a:prstGeom prst="rect">
            <a:avLst/>
          </a:prstGeom>
          <a:blipFill dpi="0" rotWithShape="0">
            <a:blip r:embed="rId4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Avoidance</a:t>
            </a:r>
          </a:p>
        </p:txBody>
      </p:sp>
      <p:sp>
        <p:nvSpPr>
          <p:cNvPr id="2131974" name="Text Box 6" descr="Green01"/>
          <p:cNvSpPr txBox="1">
            <a:spLocks noChangeArrowheads="1"/>
          </p:cNvSpPr>
          <p:nvPr/>
        </p:nvSpPr>
        <p:spPr bwMode="blackWhite">
          <a:xfrm>
            <a:off x="3657600" y="4358985"/>
            <a:ext cx="3200400" cy="5429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Punishment</a:t>
            </a:r>
          </a:p>
        </p:txBody>
      </p:sp>
      <p:sp>
        <p:nvSpPr>
          <p:cNvPr id="2131975" name="Text Box 7" descr="Pink02"/>
          <p:cNvSpPr txBox="1">
            <a:spLocks noChangeArrowheads="1"/>
          </p:cNvSpPr>
          <p:nvPr/>
        </p:nvSpPr>
        <p:spPr bwMode="blackWhite">
          <a:xfrm>
            <a:off x="3657600" y="5136860"/>
            <a:ext cx="3200400" cy="54610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anchor="ctr" anchorCtr="1">
            <a:flatTx/>
          </a:bodyPr>
          <a:lstStyle/>
          <a:p>
            <a:pPr algn="ctr">
              <a:spcBef>
                <a:spcPct val="50000"/>
              </a:spcBef>
            </a:pPr>
            <a:r>
              <a:rPr lang="en-US" sz="1800" b="1" dirty="0">
                <a:latin typeface="Arial" charset="0"/>
              </a:rPr>
              <a:t>Extinction</a:t>
            </a:r>
          </a:p>
        </p:txBody>
      </p:sp>
      <p:sp>
        <p:nvSpPr>
          <p:cNvPr id="2131976" name="Oval 8" descr="Orange01"/>
          <p:cNvSpPr>
            <a:spLocks noChangeArrowheads="1"/>
          </p:cNvSpPr>
          <p:nvPr/>
        </p:nvSpPr>
        <p:spPr bwMode="auto">
          <a:xfrm>
            <a:off x="1371600" y="1341147"/>
            <a:ext cx="3108325" cy="1290638"/>
          </a:xfrm>
          <a:prstGeom prst="ellipse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round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2000" b="1" dirty="0">
                <a:latin typeface="Arial" charset="0"/>
              </a:rPr>
              <a:t>Kinds of</a:t>
            </a:r>
            <a:br>
              <a:rPr lang="en-US" sz="2000" b="1" dirty="0">
                <a:latin typeface="Arial" charset="0"/>
              </a:rPr>
            </a:br>
            <a:r>
              <a:rPr lang="en-US" sz="2000" b="1" dirty="0">
                <a:latin typeface="Arial" charset="0"/>
              </a:rPr>
              <a:t>Reinforcement</a:t>
            </a:r>
          </a:p>
        </p:txBody>
      </p:sp>
      <p:cxnSp>
        <p:nvCxnSpPr>
          <p:cNvPr id="2131977" name="AutoShape 9"/>
          <p:cNvCxnSpPr>
            <a:cxnSpLocks noChangeShapeType="1"/>
            <a:stCxn id="2131976" idx="4"/>
            <a:endCxn id="2131975" idx="1"/>
          </p:cNvCxnSpPr>
          <p:nvPr/>
        </p:nvCxnSpPr>
        <p:spPr bwMode="auto">
          <a:xfrm rot="16200000" flipH="1">
            <a:off x="1902619" y="3654929"/>
            <a:ext cx="2778125" cy="731837"/>
          </a:xfrm>
          <a:prstGeom prst="bentConnector2">
            <a:avLst/>
          </a:prstGeom>
          <a:noFill/>
          <a:ln w="31750">
            <a:solidFill>
              <a:srgbClr val="CC33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1978" name="AutoShape 10"/>
          <p:cNvCxnSpPr>
            <a:cxnSpLocks noChangeShapeType="1"/>
            <a:stCxn id="2131976" idx="4"/>
            <a:endCxn id="2131972" idx="1"/>
          </p:cNvCxnSpPr>
          <p:nvPr/>
        </p:nvCxnSpPr>
        <p:spPr bwMode="auto">
          <a:xfrm rot="16200000" flipH="1">
            <a:off x="3021807" y="2535741"/>
            <a:ext cx="539750" cy="731837"/>
          </a:xfrm>
          <a:prstGeom prst="bentConnector2">
            <a:avLst/>
          </a:prstGeom>
          <a:noFill/>
          <a:ln w="31750">
            <a:solidFill>
              <a:srgbClr val="CC33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1979" name="AutoShape 11"/>
          <p:cNvCxnSpPr>
            <a:cxnSpLocks noChangeShapeType="1"/>
          </p:cNvCxnSpPr>
          <p:nvPr/>
        </p:nvCxnSpPr>
        <p:spPr bwMode="auto">
          <a:xfrm rot="16200000" flipH="1">
            <a:off x="2657475" y="2888960"/>
            <a:ext cx="1268413" cy="731837"/>
          </a:xfrm>
          <a:prstGeom prst="bentConnector2">
            <a:avLst/>
          </a:prstGeom>
          <a:noFill/>
          <a:ln w="31750">
            <a:solidFill>
              <a:srgbClr val="CC33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31980" name="AutoShape 12"/>
          <p:cNvCxnSpPr>
            <a:cxnSpLocks noChangeShapeType="1"/>
            <a:stCxn id="2131976" idx="4"/>
            <a:endCxn id="2131974" idx="1"/>
          </p:cNvCxnSpPr>
          <p:nvPr/>
        </p:nvCxnSpPr>
        <p:spPr bwMode="auto">
          <a:xfrm rot="16200000" flipH="1">
            <a:off x="2292351" y="3265197"/>
            <a:ext cx="1998662" cy="731837"/>
          </a:xfrm>
          <a:prstGeom prst="bentConnector2">
            <a:avLst/>
          </a:prstGeom>
          <a:noFill/>
          <a:ln w="31750">
            <a:solidFill>
              <a:srgbClr val="CC3300"/>
            </a:solidFill>
            <a:miter lim="800000"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445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13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13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31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213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31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131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31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213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3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1972" grpId="0" animBg="1"/>
      <p:bldP spid="2131973" grpId="0" animBg="1"/>
      <p:bldP spid="2131974" grpId="0" animBg="1"/>
      <p:bldP spid="2131975" grpId="0" animBg="1"/>
      <p:bldP spid="21319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Motivation</a:t>
            </a:r>
            <a:endParaRPr lang="en-US" dirty="0"/>
          </a:p>
        </p:txBody>
      </p:sp>
      <p:sp>
        <p:nvSpPr>
          <p:cNvPr id="202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The set of forces that cause people </a:t>
            </a:r>
            <a:br>
              <a:rPr lang="en-US" dirty="0" smtClean="0"/>
            </a:br>
            <a:r>
              <a:rPr lang="en-US" dirty="0" smtClean="0"/>
              <a:t>to behave in certain ways.</a:t>
            </a:r>
          </a:p>
          <a:p>
            <a:r>
              <a:rPr lang="en-US" dirty="0" smtClean="0"/>
              <a:t>Determinants of Individual Performance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Ability</a:t>
            </a:r>
          </a:p>
          <a:p>
            <a:pPr lvl="1"/>
            <a:r>
              <a:rPr lang="en-US" dirty="0" smtClean="0"/>
              <a:t>Work environment</a:t>
            </a:r>
            <a:endParaRPr lang="en-US" dirty="0"/>
          </a:p>
        </p:txBody>
      </p:sp>
      <p:pic>
        <p:nvPicPr>
          <p:cNvPr id="2025476" name="Picture 4" descr="j01496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3" y="3430588"/>
            <a:ext cx="3382962" cy="2894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0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Reinforcement</a:t>
            </a:r>
            <a:endParaRPr lang="en-US" dirty="0"/>
          </a:p>
        </p:txBody>
      </p:sp>
      <p:sp>
        <p:nvSpPr>
          <p:cNvPr id="208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696160" cy="4876800"/>
          </a:xfrm>
        </p:spPr>
        <p:txBody>
          <a:bodyPr/>
          <a:lstStyle/>
          <a:p>
            <a:r>
              <a:rPr lang="en-US" sz="2400" dirty="0" smtClean="0"/>
              <a:t>Positive Reinforcement</a:t>
            </a:r>
          </a:p>
          <a:p>
            <a:pPr lvl="1"/>
            <a:r>
              <a:rPr lang="en-US" sz="2000" dirty="0" smtClean="0"/>
              <a:t>Strengthens behavior with rewards or positive outcomes after a desired behavior is performed.</a:t>
            </a:r>
          </a:p>
          <a:p>
            <a:r>
              <a:rPr lang="en-US" sz="2400" dirty="0" smtClean="0"/>
              <a:t>Avoidance </a:t>
            </a:r>
          </a:p>
          <a:p>
            <a:pPr lvl="1"/>
            <a:r>
              <a:rPr lang="en-US" sz="2000" dirty="0" smtClean="0"/>
              <a:t>Strengthens behavior by avoiding unpleasant consequences that would result if the behavior is not performed.</a:t>
            </a:r>
          </a:p>
          <a:p>
            <a:r>
              <a:rPr lang="en-US" sz="2400" dirty="0" smtClean="0"/>
              <a:t>Punishment</a:t>
            </a:r>
          </a:p>
          <a:p>
            <a:pPr lvl="1"/>
            <a:r>
              <a:rPr lang="en-US" sz="2000" dirty="0" smtClean="0"/>
              <a:t>Weakens undesired behavior by using negative outcomes or unpleasant consequences when the behavior is performed.</a:t>
            </a:r>
          </a:p>
          <a:p>
            <a:r>
              <a:rPr lang="en-US" sz="2400" dirty="0" smtClean="0"/>
              <a:t>Extinction</a:t>
            </a:r>
          </a:p>
          <a:p>
            <a:pPr lvl="1"/>
            <a:r>
              <a:rPr lang="en-US" sz="2000" dirty="0" smtClean="0"/>
              <a:t>Weakens undesired behavior by simply ignoring or not reinforcing that behavior.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8043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Applying Reinforcement Theory</a:t>
            </a:r>
          </a:p>
        </p:txBody>
      </p:sp>
      <p:grpSp>
        <p:nvGrpSpPr>
          <p:cNvPr id="2134019" name="Group 3"/>
          <p:cNvGrpSpPr>
            <a:grpSpLocks/>
          </p:cNvGrpSpPr>
          <p:nvPr/>
        </p:nvGrpSpPr>
        <p:grpSpPr bwMode="auto">
          <a:xfrm>
            <a:off x="639763" y="1508781"/>
            <a:ext cx="7772400" cy="2781300"/>
            <a:chOff x="403" y="1504"/>
            <a:chExt cx="4896" cy="1752"/>
          </a:xfrm>
        </p:grpSpPr>
        <p:sp>
          <p:nvSpPr>
            <p:cNvPr id="2134020" name="Text Box 4" descr="Brown01"/>
            <p:cNvSpPr txBox="1">
              <a:spLocks noChangeArrowheads="1"/>
            </p:cNvSpPr>
            <p:nvPr/>
          </p:nvSpPr>
          <p:spPr bwMode="blackWhite">
            <a:xfrm>
              <a:off x="403" y="2909"/>
              <a:ext cx="1094" cy="347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rIns="0"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Fixed Interval</a:t>
              </a:r>
            </a:p>
          </p:txBody>
        </p:sp>
        <p:sp>
          <p:nvSpPr>
            <p:cNvPr id="2134021" name="Text Box 5" descr="DKblue01"/>
            <p:cNvSpPr txBox="1">
              <a:spLocks noChangeArrowheads="1"/>
            </p:cNvSpPr>
            <p:nvPr/>
          </p:nvSpPr>
          <p:spPr bwMode="blackWhite">
            <a:xfrm>
              <a:off x="1670" y="2909"/>
              <a:ext cx="1094" cy="347"/>
            </a:xfrm>
            <a:prstGeom prst="rect">
              <a:avLst/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rIns="0"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Variable Interval</a:t>
              </a:r>
            </a:p>
          </p:txBody>
        </p:sp>
        <p:sp>
          <p:nvSpPr>
            <p:cNvPr id="2134022" name="Text Box 6" descr="Green01"/>
            <p:cNvSpPr txBox="1">
              <a:spLocks noChangeArrowheads="1"/>
            </p:cNvSpPr>
            <p:nvPr/>
          </p:nvSpPr>
          <p:spPr bwMode="blackWhite">
            <a:xfrm>
              <a:off x="2937" y="2907"/>
              <a:ext cx="1094" cy="346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rIns="0"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Fixed Ratio</a:t>
              </a:r>
            </a:p>
          </p:txBody>
        </p:sp>
        <p:sp>
          <p:nvSpPr>
            <p:cNvPr id="2134023" name="Text Box 7" descr="Pink02"/>
            <p:cNvSpPr txBox="1">
              <a:spLocks noChangeArrowheads="1"/>
            </p:cNvSpPr>
            <p:nvPr/>
          </p:nvSpPr>
          <p:spPr bwMode="blackWhite">
            <a:xfrm>
              <a:off x="4205" y="2907"/>
              <a:ext cx="1094" cy="347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rIns="0"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Variable Ratio</a:t>
              </a:r>
            </a:p>
          </p:txBody>
        </p:sp>
        <p:sp>
          <p:nvSpPr>
            <p:cNvPr id="2134024" name="Rectangle 8" descr="Orange01"/>
            <p:cNvSpPr>
              <a:spLocks noChangeArrowheads="1"/>
            </p:cNvSpPr>
            <p:nvPr/>
          </p:nvSpPr>
          <p:spPr bwMode="auto">
            <a:xfrm>
              <a:off x="1786" y="1504"/>
              <a:ext cx="2190" cy="310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miter lim="800000"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flatTx/>
            </a:bodyPr>
            <a:lstStyle/>
            <a:p>
              <a:pPr algn="ctr"/>
              <a:r>
                <a:rPr lang="en-US" sz="2000" b="1" dirty="0">
                  <a:latin typeface="Arial" charset="0"/>
                </a:rPr>
                <a:t>Reinforcement Schedules</a:t>
              </a:r>
            </a:p>
          </p:txBody>
        </p:sp>
        <p:sp>
          <p:nvSpPr>
            <p:cNvPr id="2134025" name="Text Box 9" descr="ltgrn01"/>
            <p:cNvSpPr txBox="1">
              <a:spLocks noChangeArrowheads="1"/>
            </p:cNvSpPr>
            <p:nvPr/>
          </p:nvSpPr>
          <p:spPr bwMode="blackWhite">
            <a:xfrm>
              <a:off x="1051" y="2216"/>
              <a:ext cx="1094" cy="347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rIns="0"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Time</a:t>
              </a:r>
            </a:p>
          </p:txBody>
        </p:sp>
        <p:sp>
          <p:nvSpPr>
            <p:cNvPr id="2134026" name="Text Box 10" descr="ltgrn01"/>
            <p:cNvSpPr txBox="1">
              <a:spLocks noChangeArrowheads="1"/>
            </p:cNvSpPr>
            <p:nvPr/>
          </p:nvSpPr>
          <p:spPr bwMode="blackWhite">
            <a:xfrm>
              <a:off x="3585" y="2216"/>
              <a:ext cx="1094" cy="347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 algn="ctr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lIns="0" rIns="0"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latin typeface="Arial" charset="0"/>
                </a:rPr>
                <a:t>Frequency</a:t>
              </a:r>
            </a:p>
          </p:txBody>
        </p:sp>
        <p:cxnSp>
          <p:nvCxnSpPr>
            <p:cNvPr id="2134027" name="AutoShape 11"/>
            <p:cNvCxnSpPr>
              <a:cxnSpLocks noChangeShapeType="1"/>
              <a:stCxn id="2134024" idx="2"/>
              <a:endCxn id="2134025" idx="0"/>
            </p:cNvCxnSpPr>
            <p:nvPr/>
          </p:nvCxnSpPr>
          <p:spPr bwMode="auto">
            <a:xfrm rot="5400000">
              <a:off x="2039" y="1373"/>
              <a:ext cx="402" cy="1283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rgbClr val="CC33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4028" name="AutoShape 12"/>
            <p:cNvCxnSpPr>
              <a:cxnSpLocks noChangeShapeType="1"/>
              <a:stCxn id="2134024" idx="2"/>
              <a:endCxn id="2134026" idx="0"/>
            </p:cNvCxnSpPr>
            <p:nvPr/>
          </p:nvCxnSpPr>
          <p:spPr bwMode="auto">
            <a:xfrm rot="16200000" flipH="1">
              <a:off x="3306" y="1389"/>
              <a:ext cx="402" cy="1251"/>
            </a:xfrm>
            <a:prstGeom prst="bentConnector3">
              <a:avLst>
                <a:gd name="adj1" fmla="val 50000"/>
              </a:avLst>
            </a:prstGeom>
            <a:noFill/>
            <a:ln w="31750">
              <a:solidFill>
                <a:srgbClr val="CC33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4029" name="AutoShape 13"/>
            <p:cNvCxnSpPr>
              <a:cxnSpLocks noChangeShapeType="1"/>
              <a:stCxn id="2134025" idx="2"/>
              <a:endCxn id="2134020" idx="0"/>
            </p:cNvCxnSpPr>
            <p:nvPr/>
          </p:nvCxnSpPr>
          <p:spPr bwMode="auto">
            <a:xfrm rot="5400000">
              <a:off x="1101" y="2412"/>
              <a:ext cx="346" cy="648"/>
            </a:xfrm>
            <a:prstGeom prst="bentConnector3">
              <a:avLst>
                <a:gd name="adj1" fmla="val 49713"/>
              </a:avLst>
            </a:prstGeom>
            <a:noFill/>
            <a:ln w="31750">
              <a:solidFill>
                <a:srgbClr val="CC33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4030" name="AutoShape 14"/>
            <p:cNvCxnSpPr>
              <a:cxnSpLocks noChangeShapeType="1"/>
              <a:stCxn id="2134026" idx="2"/>
              <a:endCxn id="2134023" idx="0"/>
            </p:cNvCxnSpPr>
            <p:nvPr/>
          </p:nvCxnSpPr>
          <p:spPr bwMode="auto">
            <a:xfrm rot="16200000" flipH="1">
              <a:off x="4270" y="2425"/>
              <a:ext cx="344" cy="620"/>
            </a:xfrm>
            <a:prstGeom prst="bentConnector3">
              <a:avLst>
                <a:gd name="adj1" fmla="val 49708"/>
              </a:avLst>
            </a:prstGeom>
            <a:noFill/>
            <a:ln w="31750">
              <a:solidFill>
                <a:srgbClr val="CC33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4031" name="AutoShape 15"/>
            <p:cNvCxnSpPr>
              <a:cxnSpLocks noChangeShapeType="1"/>
              <a:stCxn id="2134025" idx="2"/>
              <a:endCxn id="2134021" idx="0"/>
            </p:cNvCxnSpPr>
            <p:nvPr/>
          </p:nvCxnSpPr>
          <p:spPr bwMode="auto">
            <a:xfrm rot="16200000" flipH="1">
              <a:off x="1735" y="2426"/>
              <a:ext cx="346" cy="619"/>
            </a:xfrm>
            <a:prstGeom prst="bentConnector3">
              <a:avLst>
                <a:gd name="adj1" fmla="val 49713"/>
              </a:avLst>
            </a:prstGeom>
            <a:noFill/>
            <a:ln w="31750">
              <a:solidFill>
                <a:srgbClr val="CC33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4032" name="AutoShape 16"/>
            <p:cNvCxnSpPr>
              <a:cxnSpLocks noChangeShapeType="1"/>
              <a:stCxn id="2134026" idx="2"/>
              <a:endCxn id="2134022" idx="0"/>
            </p:cNvCxnSpPr>
            <p:nvPr/>
          </p:nvCxnSpPr>
          <p:spPr bwMode="auto">
            <a:xfrm rot="5400000">
              <a:off x="3636" y="2411"/>
              <a:ext cx="344" cy="648"/>
            </a:xfrm>
            <a:prstGeom prst="bentConnector3">
              <a:avLst>
                <a:gd name="adj1" fmla="val 49708"/>
              </a:avLst>
            </a:prstGeom>
            <a:noFill/>
            <a:ln w="31750">
              <a:solidFill>
                <a:srgbClr val="CC3300"/>
              </a:solidFill>
              <a:miter lim="800000"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927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34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Reinforcement</a:t>
            </a:r>
            <a:endParaRPr lang="en-US" dirty="0"/>
          </a:p>
        </p:txBody>
      </p:sp>
      <p:graphicFrame>
        <p:nvGraphicFramePr>
          <p:cNvPr id="20869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57090"/>
              </p:ext>
            </p:extLst>
          </p:nvPr>
        </p:nvGraphicFramePr>
        <p:xfrm>
          <a:off x="639763" y="1143025"/>
          <a:ext cx="7864475" cy="4236720"/>
        </p:xfrm>
        <a:graphic>
          <a:graphicData uri="http://schemas.openxmlformats.org/drawingml/2006/table">
            <a:tbl>
              <a:tblPr/>
              <a:tblGrid>
                <a:gridCol w="3017837"/>
                <a:gridCol w="4846638"/>
              </a:tblGrid>
              <a:tr h="3698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Schedules for Applying Reinforcement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Fixed interval</a:t>
                      </a:r>
                    </a:p>
                  </a:txBody>
                  <a:tcPr marL="182880"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Reinforcement applied at fixed time intervals, regardless of behavior.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Variable interval</a:t>
                      </a:r>
                    </a:p>
                  </a:txBody>
                  <a:tcPr marL="182880"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Reinforcement applied at variable time intervals.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Fixed ratio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  <a:cs typeface="Tahoma" pitchFamily="34" charset="0"/>
                      </a:endParaRPr>
                    </a:p>
                  </a:txBody>
                  <a:tcPr marL="182880"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Reinforcement applied after a fixed number of behaviors, regardless of time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Variable ratio</a:t>
                      </a:r>
                    </a:p>
                  </a:txBody>
                  <a:tcPr marL="182880"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  <a:cs typeface="Tahoma" pitchFamily="34" charset="0"/>
                        </a:rPr>
                        <a:t>Reinforcement applied after a variable number of behaviors, regardless of time.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477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Schedules of Reinforcement</a:t>
            </a:r>
            <a:endParaRPr lang="en-US" dirty="0"/>
          </a:p>
        </p:txBody>
      </p:sp>
      <p:sp>
        <p:nvSpPr>
          <p:cNvPr id="2088965" name="Rectangle 5"/>
          <p:cNvSpPr>
            <a:spLocks noChangeArrowheads="1"/>
          </p:cNvSpPr>
          <p:nvPr/>
        </p:nvSpPr>
        <p:spPr bwMode="auto">
          <a:xfrm>
            <a:off x="1677396" y="138781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sp>
        <p:nvSpPr>
          <p:cNvPr id="2088966" name="Rectangle 6"/>
          <p:cNvSpPr>
            <a:spLocks noChangeArrowheads="1"/>
          </p:cNvSpPr>
          <p:nvPr/>
        </p:nvSpPr>
        <p:spPr bwMode="auto">
          <a:xfrm>
            <a:off x="3109321" y="138781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67" name="AutoShape 7"/>
          <p:cNvCxnSpPr>
            <a:cxnSpLocks noChangeShapeType="1"/>
            <a:stCxn id="2088965" idx="3"/>
            <a:endCxn id="2088966" idx="1"/>
          </p:cNvCxnSpPr>
          <p:nvPr/>
        </p:nvCxnSpPr>
        <p:spPr bwMode="auto">
          <a:xfrm>
            <a:off x="2194921" y="1714840"/>
            <a:ext cx="914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68" name="Rectangle 8"/>
          <p:cNvSpPr>
            <a:spLocks noChangeArrowheads="1"/>
          </p:cNvSpPr>
          <p:nvPr/>
        </p:nvSpPr>
        <p:spPr bwMode="auto">
          <a:xfrm>
            <a:off x="4541246" y="138781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sp>
        <p:nvSpPr>
          <p:cNvPr id="2088969" name="Rectangle 9"/>
          <p:cNvSpPr>
            <a:spLocks noChangeArrowheads="1"/>
          </p:cNvSpPr>
          <p:nvPr/>
        </p:nvSpPr>
        <p:spPr bwMode="auto">
          <a:xfrm>
            <a:off x="5974759" y="138781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70" name="AutoShape 10"/>
          <p:cNvCxnSpPr>
            <a:cxnSpLocks noChangeShapeType="1"/>
            <a:stCxn id="2088968" idx="3"/>
            <a:endCxn id="2088969" idx="1"/>
          </p:cNvCxnSpPr>
          <p:nvPr/>
        </p:nvCxnSpPr>
        <p:spPr bwMode="auto">
          <a:xfrm>
            <a:off x="5058771" y="1714840"/>
            <a:ext cx="9159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8971" name="AutoShape 11"/>
          <p:cNvCxnSpPr>
            <a:cxnSpLocks noChangeShapeType="1"/>
            <a:stCxn id="2088966" idx="3"/>
            <a:endCxn id="2088968" idx="1"/>
          </p:cNvCxnSpPr>
          <p:nvPr/>
        </p:nvCxnSpPr>
        <p:spPr bwMode="auto">
          <a:xfrm>
            <a:off x="3626846" y="1714840"/>
            <a:ext cx="914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72" name="Rectangle 12"/>
          <p:cNvSpPr>
            <a:spLocks noChangeArrowheads="1"/>
          </p:cNvSpPr>
          <p:nvPr/>
        </p:nvSpPr>
        <p:spPr bwMode="auto">
          <a:xfrm>
            <a:off x="7406684" y="138781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73" name="AutoShape 13"/>
          <p:cNvCxnSpPr>
            <a:cxnSpLocks noChangeShapeType="1"/>
            <a:stCxn id="2088969" idx="3"/>
            <a:endCxn id="2088972" idx="1"/>
          </p:cNvCxnSpPr>
          <p:nvPr/>
        </p:nvCxnSpPr>
        <p:spPr bwMode="auto">
          <a:xfrm>
            <a:off x="6492284" y="1714840"/>
            <a:ext cx="9144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74" name="Text Box 14"/>
          <p:cNvSpPr txBox="1">
            <a:spLocks noChangeArrowheads="1"/>
          </p:cNvSpPr>
          <p:nvPr/>
        </p:nvSpPr>
        <p:spPr bwMode="auto">
          <a:xfrm>
            <a:off x="2377484" y="132590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T1</a:t>
            </a:r>
          </a:p>
        </p:txBody>
      </p:sp>
      <p:sp>
        <p:nvSpPr>
          <p:cNvPr id="2088975" name="Text Box 15"/>
          <p:cNvSpPr txBox="1">
            <a:spLocks noChangeArrowheads="1"/>
          </p:cNvSpPr>
          <p:nvPr/>
        </p:nvSpPr>
        <p:spPr bwMode="auto">
          <a:xfrm>
            <a:off x="3849096" y="132590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T1</a:t>
            </a:r>
          </a:p>
        </p:txBody>
      </p:sp>
      <p:sp>
        <p:nvSpPr>
          <p:cNvPr id="2088976" name="Text Box 16"/>
          <p:cNvSpPr txBox="1">
            <a:spLocks noChangeArrowheads="1"/>
          </p:cNvSpPr>
          <p:nvPr/>
        </p:nvSpPr>
        <p:spPr bwMode="auto">
          <a:xfrm>
            <a:off x="5258796" y="132590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T1</a:t>
            </a:r>
          </a:p>
        </p:txBody>
      </p:sp>
      <p:sp>
        <p:nvSpPr>
          <p:cNvPr id="2088977" name="Text Box 17"/>
          <p:cNvSpPr txBox="1">
            <a:spLocks noChangeArrowheads="1"/>
          </p:cNvSpPr>
          <p:nvPr/>
        </p:nvSpPr>
        <p:spPr bwMode="auto">
          <a:xfrm>
            <a:off x="6730409" y="1325903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T1</a:t>
            </a:r>
          </a:p>
        </p:txBody>
      </p:sp>
      <p:sp>
        <p:nvSpPr>
          <p:cNvPr id="2088978" name="Text Box 18"/>
          <p:cNvSpPr txBox="1">
            <a:spLocks noChangeArrowheads="1"/>
          </p:cNvSpPr>
          <p:nvPr/>
        </p:nvSpPr>
        <p:spPr bwMode="auto">
          <a:xfrm>
            <a:off x="548684" y="1444965"/>
            <a:ext cx="1096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Fixed Interval</a:t>
            </a:r>
          </a:p>
        </p:txBody>
      </p:sp>
      <p:sp>
        <p:nvSpPr>
          <p:cNvPr id="2088979" name="Rectangle 19"/>
          <p:cNvSpPr>
            <a:spLocks noChangeArrowheads="1"/>
          </p:cNvSpPr>
          <p:nvPr/>
        </p:nvSpPr>
        <p:spPr bwMode="auto">
          <a:xfrm>
            <a:off x="1677396" y="2667340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sp>
        <p:nvSpPr>
          <p:cNvPr id="2088980" name="Rectangle 20"/>
          <p:cNvSpPr>
            <a:spLocks noChangeArrowheads="1"/>
          </p:cNvSpPr>
          <p:nvPr/>
        </p:nvSpPr>
        <p:spPr bwMode="auto">
          <a:xfrm>
            <a:off x="2926759" y="2667340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81" name="AutoShape 21"/>
          <p:cNvCxnSpPr>
            <a:cxnSpLocks noChangeShapeType="1"/>
            <a:stCxn id="2088979" idx="3"/>
            <a:endCxn id="2088980" idx="1"/>
          </p:cNvCxnSpPr>
          <p:nvPr/>
        </p:nvCxnSpPr>
        <p:spPr bwMode="auto">
          <a:xfrm>
            <a:off x="2194921" y="2994365"/>
            <a:ext cx="7318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82" name="Rectangle 22"/>
          <p:cNvSpPr>
            <a:spLocks noChangeArrowheads="1"/>
          </p:cNvSpPr>
          <p:nvPr/>
        </p:nvSpPr>
        <p:spPr bwMode="auto">
          <a:xfrm>
            <a:off x="4541246" y="2667340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sp>
        <p:nvSpPr>
          <p:cNvPr id="2088983" name="Rectangle 23"/>
          <p:cNvSpPr>
            <a:spLocks noChangeArrowheads="1"/>
          </p:cNvSpPr>
          <p:nvPr/>
        </p:nvSpPr>
        <p:spPr bwMode="auto">
          <a:xfrm>
            <a:off x="5669959" y="2667340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84" name="AutoShape 24"/>
          <p:cNvCxnSpPr>
            <a:cxnSpLocks noChangeShapeType="1"/>
            <a:stCxn id="2088982" idx="3"/>
            <a:endCxn id="2088983" idx="1"/>
          </p:cNvCxnSpPr>
          <p:nvPr/>
        </p:nvCxnSpPr>
        <p:spPr bwMode="auto">
          <a:xfrm>
            <a:off x="5058771" y="2994365"/>
            <a:ext cx="6111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88985" name="AutoShape 25"/>
          <p:cNvCxnSpPr>
            <a:cxnSpLocks noChangeShapeType="1"/>
            <a:stCxn id="2088980" idx="3"/>
            <a:endCxn id="2088982" idx="1"/>
          </p:cNvCxnSpPr>
          <p:nvPr/>
        </p:nvCxnSpPr>
        <p:spPr bwMode="auto">
          <a:xfrm>
            <a:off x="3444284" y="2994365"/>
            <a:ext cx="10969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86" name="Rectangle 26"/>
          <p:cNvSpPr>
            <a:spLocks noChangeArrowheads="1"/>
          </p:cNvSpPr>
          <p:nvPr/>
        </p:nvSpPr>
        <p:spPr bwMode="auto">
          <a:xfrm>
            <a:off x="7589246" y="2667340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87" name="AutoShape 27"/>
          <p:cNvCxnSpPr>
            <a:cxnSpLocks noChangeShapeType="1"/>
            <a:stCxn id="2088983" idx="3"/>
            <a:endCxn id="2088986" idx="1"/>
          </p:cNvCxnSpPr>
          <p:nvPr/>
        </p:nvCxnSpPr>
        <p:spPr bwMode="auto">
          <a:xfrm>
            <a:off x="6187484" y="2994365"/>
            <a:ext cx="14017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88" name="Text Box 28"/>
          <p:cNvSpPr txBox="1">
            <a:spLocks noChangeArrowheads="1"/>
          </p:cNvSpPr>
          <p:nvPr/>
        </p:nvSpPr>
        <p:spPr bwMode="auto">
          <a:xfrm>
            <a:off x="2353671" y="261812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T1</a:t>
            </a:r>
          </a:p>
        </p:txBody>
      </p:sp>
      <p:sp>
        <p:nvSpPr>
          <p:cNvPr id="2088989" name="Text Box 29"/>
          <p:cNvSpPr txBox="1">
            <a:spLocks noChangeArrowheads="1"/>
          </p:cNvSpPr>
          <p:nvPr/>
        </p:nvSpPr>
        <p:spPr bwMode="auto">
          <a:xfrm>
            <a:off x="3749084" y="261812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T2</a:t>
            </a:r>
          </a:p>
        </p:txBody>
      </p:sp>
      <p:sp>
        <p:nvSpPr>
          <p:cNvPr id="2088990" name="Text Box 30"/>
          <p:cNvSpPr txBox="1">
            <a:spLocks noChangeArrowheads="1"/>
          </p:cNvSpPr>
          <p:nvPr/>
        </p:nvSpPr>
        <p:spPr bwMode="auto">
          <a:xfrm>
            <a:off x="5154021" y="261812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T3</a:t>
            </a:r>
          </a:p>
        </p:txBody>
      </p:sp>
      <p:sp>
        <p:nvSpPr>
          <p:cNvPr id="2088991" name="Text Box 31"/>
          <p:cNvSpPr txBox="1">
            <a:spLocks noChangeArrowheads="1"/>
          </p:cNvSpPr>
          <p:nvPr/>
        </p:nvSpPr>
        <p:spPr bwMode="auto">
          <a:xfrm>
            <a:off x="6584359" y="2618128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T4</a:t>
            </a:r>
          </a:p>
        </p:txBody>
      </p:sp>
      <p:sp>
        <p:nvSpPr>
          <p:cNvPr id="2088992" name="Text Box 32"/>
          <p:cNvSpPr txBox="1">
            <a:spLocks noChangeArrowheads="1"/>
          </p:cNvSpPr>
          <p:nvPr/>
        </p:nvSpPr>
        <p:spPr bwMode="auto">
          <a:xfrm>
            <a:off x="548684" y="2724490"/>
            <a:ext cx="1096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Variable Interval</a:t>
            </a:r>
          </a:p>
        </p:txBody>
      </p:sp>
      <p:sp>
        <p:nvSpPr>
          <p:cNvPr id="2088993" name="Rectangle 33"/>
          <p:cNvSpPr>
            <a:spLocks noChangeArrowheads="1"/>
          </p:cNvSpPr>
          <p:nvPr/>
        </p:nvSpPr>
        <p:spPr bwMode="auto">
          <a:xfrm>
            <a:off x="1677396" y="394686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94" name="AutoShape 34"/>
          <p:cNvCxnSpPr>
            <a:cxnSpLocks noChangeShapeType="1"/>
            <a:stCxn id="2088993" idx="3"/>
            <a:endCxn id="2088995" idx="1"/>
          </p:cNvCxnSpPr>
          <p:nvPr/>
        </p:nvCxnSpPr>
        <p:spPr bwMode="auto">
          <a:xfrm>
            <a:off x="2194921" y="4273890"/>
            <a:ext cx="10064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95" name="Rectangle 35"/>
          <p:cNvSpPr>
            <a:spLocks noChangeArrowheads="1"/>
          </p:cNvSpPr>
          <p:nvPr/>
        </p:nvSpPr>
        <p:spPr bwMode="auto">
          <a:xfrm>
            <a:off x="3201396" y="394686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sp>
        <p:nvSpPr>
          <p:cNvPr id="2088996" name="Rectangle 36"/>
          <p:cNvSpPr>
            <a:spLocks noChangeArrowheads="1"/>
          </p:cNvSpPr>
          <p:nvPr/>
        </p:nvSpPr>
        <p:spPr bwMode="auto">
          <a:xfrm>
            <a:off x="5852521" y="394686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97" name="AutoShape 37"/>
          <p:cNvCxnSpPr>
            <a:cxnSpLocks noChangeShapeType="1"/>
            <a:stCxn id="2088995" idx="3"/>
            <a:endCxn id="2088996" idx="1"/>
          </p:cNvCxnSpPr>
          <p:nvPr/>
        </p:nvCxnSpPr>
        <p:spPr bwMode="auto">
          <a:xfrm>
            <a:off x="3718921" y="4273890"/>
            <a:ext cx="2133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8998" name="Rectangle 38"/>
          <p:cNvSpPr>
            <a:spLocks noChangeArrowheads="1"/>
          </p:cNvSpPr>
          <p:nvPr/>
        </p:nvSpPr>
        <p:spPr bwMode="auto">
          <a:xfrm>
            <a:off x="7589246" y="3946865"/>
            <a:ext cx="517525" cy="65246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8999" name="AutoShape 39"/>
          <p:cNvCxnSpPr>
            <a:cxnSpLocks noChangeShapeType="1"/>
            <a:stCxn id="2088996" idx="3"/>
            <a:endCxn id="2088998" idx="1"/>
          </p:cNvCxnSpPr>
          <p:nvPr/>
        </p:nvCxnSpPr>
        <p:spPr bwMode="auto">
          <a:xfrm>
            <a:off x="6370046" y="4273890"/>
            <a:ext cx="1219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9000" name="Text Box 40"/>
          <p:cNvSpPr txBox="1">
            <a:spLocks noChangeArrowheads="1"/>
          </p:cNvSpPr>
          <p:nvPr/>
        </p:nvSpPr>
        <p:spPr bwMode="auto">
          <a:xfrm>
            <a:off x="2286996" y="388654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B1 B2</a:t>
            </a:r>
          </a:p>
        </p:txBody>
      </p:sp>
      <p:sp>
        <p:nvSpPr>
          <p:cNvPr id="2089001" name="Text Box 41"/>
          <p:cNvSpPr txBox="1">
            <a:spLocks noChangeArrowheads="1"/>
          </p:cNvSpPr>
          <p:nvPr/>
        </p:nvSpPr>
        <p:spPr bwMode="auto">
          <a:xfrm>
            <a:off x="548684" y="4004015"/>
            <a:ext cx="1096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Fixed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Ratio</a:t>
            </a:r>
          </a:p>
        </p:txBody>
      </p:sp>
      <p:sp>
        <p:nvSpPr>
          <p:cNvPr id="2089002" name="Text Box 42"/>
          <p:cNvSpPr txBox="1">
            <a:spLocks noChangeArrowheads="1"/>
          </p:cNvSpPr>
          <p:nvPr/>
        </p:nvSpPr>
        <p:spPr bwMode="auto">
          <a:xfrm>
            <a:off x="3863384" y="3897653"/>
            <a:ext cx="173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B1 B2</a:t>
            </a:r>
          </a:p>
        </p:txBody>
      </p:sp>
      <p:sp>
        <p:nvSpPr>
          <p:cNvPr id="2089003" name="Text Box 43"/>
          <p:cNvSpPr txBox="1">
            <a:spLocks noChangeArrowheads="1"/>
          </p:cNvSpPr>
          <p:nvPr/>
        </p:nvSpPr>
        <p:spPr bwMode="auto">
          <a:xfrm>
            <a:off x="6376396" y="3904003"/>
            <a:ext cx="1190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B1 B2</a:t>
            </a:r>
          </a:p>
        </p:txBody>
      </p:sp>
      <p:sp>
        <p:nvSpPr>
          <p:cNvPr id="2089004" name="Rectangle 44"/>
          <p:cNvSpPr>
            <a:spLocks noChangeArrowheads="1"/>
          </p:cNvSpPr>
          <p:nvPr/>
        </p:nvSpPr>
        <p:spPr bwMode="auto">
          <a:xfrm>
            <a:off x="1677396" y="5135903"/>
            <a:ext cx="517525" cy="6524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9005" name="AutoShape 45"/>
          <p:cNvCxnSpPr>
            <a:cxnSpLocks noChangeShapeType="1"/>
            <a:stCxn id="2089004" idx="3"/>
            <a:endCxn id="2089006" idx="1"/>
          </p:cNvCxnSpPr>
          <p:nvPr/>
        </p:nvCxnSpPr>
        <p:spPr bwMode="auto">
          <a:xfrm>
            <a:off x="2194921" y="5462928"/>
            <a:ext cx="1006475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9006" name="Rectangle 46"/>
          <p:cNvSpPr>
            <a:spLocks noChangeArrowheads="1"/>
          </p:cNvSpPr>
          <p:nvPr/>
        </p:nvSpPr>
        <p:spPr bwMode="auto">
          <a:xfrm>
            <a:off x="3201396" y="5135903"/>
            <a:ext cx="517525" cy="6524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sp>
        <p:nvSpPr>
          <p:cNvPr id="2089007" name="Rectangle 47"/>
          <p:cNvSpPr>
            <a:spLocks noChangeArrowheads="1"/>
          </p:cNvSpPr>
          <p:nvPr/>
        </p:nvSpPr>
        <p:spPr bwMode="auto">
          <a:xfrm>
            <a:off x="5669959" y="5135903"/>
            <a:ext cx="517525" cy="6524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9008" name="AutoShape 48"/>
          <p:cNvCxnSpPr>
            <a:cxnSpLocks noChangeShapeType="1"/>
            <a:stCxn id="2089006" idx="3"/>
            <a:endCxn id="2089007" idx="1"/>
          </p:cNvCxnSpPr>
          <p:nvPr/>
        </p:nvCxnSpPr>
        <p:spPr bwMode="auto">
          <a:xfrm>
            <a:off x="3718921" y="5462928"/>
            <a:ext cx="19510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9009" name="Rectangle 49"/>
          <p:cNvSpPr>
            <a:spLocks noChangeArrowheads="1"/>
          </p:cNvSpPr>
          <p:nvPr/>
        </p:nvSpPr>
        <p:spPr bwMode="auto">
          <a:xfrm>
            <a:off x="7589246" y="5135903"/>
            <a:ext cx="517525" cy="6524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R</a:t>
            </a:r>
          </a:p>
        </p:txBody>
      </p:sp>
      <p:cxnSp>
        <p:nvCxnSpPr>
          <p:cNvPr id="2089010" name="AutoShape 50"/>
          <p:cNvCxnSpPr>
            <a:cxnSpLocks noChangeShapeType="1"/>
            <a:stCxn id="2089007" idx="3"/>
            <a:endCxn id="2089009" idx="1"/>
          </p:cNvCxnSpPr>
          <p:nvPr/>
        </p:nvCxnSpPr>
        <p:spPr bwMode="auto">
          <a:xfrm>
            <a:off x="6187484" y="5462928"/>
            <a:ext cx="1401762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89011" name="Text Box 51"/>
          <p:cNvSpPr txBox="1">
            <a:spLocks noChangeArrowheads="1"/>
          </p:cNvSpPr>
          <p:nvPr/>
        </p:nvSpPr>
        <p:spPr bwMode="auto">
          <a:xfrm>
            <a:off x="2264771" y="5075578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B1 B2</a:t>
            </a:r>
          </a:p>
        </p:txBody>
      </p:sp>
      <p:sp>
        <p:nvSpPr>
          <p:cNvPr id="2089012" name="Text Box 52"/>
          <p:cNvSpPr txBox="1">
            <a:spLocks noChangeArrowheads="1"/>
          </p:cNvSpPr>
          <p:nvPr/>
        </p:nvSpPr>
        <p:spPr bwMode="auto">
          <a:xfrm>
            <a:off x="548684" y="5193053"/>
            <a:ext cx="109696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Variable</a:t>
            </a:r>
            <a:br>
              <a:rPr lang="en-US" sz="1600" b="1" dirty="0">
                <a:latin typeface="Arial" charset="0"/>
              </a:rPr>
            </a:br>
            <a:r>
              <a:rPr lang="en-US" sz="1600" b="1" dirty="0">
                <a:latin typeface="Arial" charset="0"/>
              </a:rPr>
              <a:t>Ratio</a:t>
            </a:r>
          </a:p>
        </p:txBody>
      </p:sp>
      <p:sp>
        <p:nvSpPr>
          <p:cNvPr id="2089013" name="Text Box 53"/>
          <p:cNvSpPr txBox="1">
            <a:spLocks noChangeArrowheads="1"/>
          </p:cNvSpPr>
          <p:nvPr/>
        </p:nvSpPr>
        <p:spPr bwMode="auto">
          <a:xfrm>
            <a:off x="3804646" y="5086690"/>
            <a:ext cx="173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B1 B2 B3 B4</a:t>
            </a:r>
          </a:p>
        </p:txBody>
      </p:sp>
      <p:sp>
        <p:nvSpPr>
          <p:cNvPr id="2089014" name="Text Box 54"/>
          <p:cNvSpPr txBox="1">
            <a:spLocks noChangeArrowheads="1"/>
          </p:cNvSpPr>
          <p:nvPr/>
        </p:nvSpPr>
        <p:spPr bwMode="auto">
          <a:xfrm>
            <a:off x="6331946" y="5093040"/>
            <a:ext cx="1190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B1 B2 B3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101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Reinforcement </a:t>
            </a:r>
            <a:r>
              <a:rPr lang="en-US" dirty="0"/>
              <a:t>in Organizations</a:t>
            </a:r>
          </a:p>
        </p:txBody>
      </p:sp>
      <p:sp>
        <p:nvSpPr>
          <p:cNvPr id="209101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Organizational Behavior </a:t>
            </a:r>
            <a:r>
              <a:rPr lang="en-US" dirty="0"/>
              <a:t>Modification (OB Mod)</a:t>
            </a:r>
          </a:p>
          <a:p>
            <a:pPr lvl="1"/>
            <a:r>
              <a:rPr lang="en-US" dirty="0"/>
              <a:t>A method for applying the basic elements of reinforcement theory in an organizational setting.</a:t>
            </a:r>
          </a:p>
          <a:p>
            <a:pPr lvl="1"/>
            <a:r>
              <a:rPr lang="en-US" dirty="0"/>
              <a:t>Specific behaviors are tied to specific forms of reinforcement.</a:t>
            </a:r>
          </a:p>
        </p:txBody>
      </p:sp>
      <p:sp>
        <p:nvSpPr>
          <p:cNvPr id="2091012" name="Text Box 4"/>
          <p:cNvSpPr txBox="1">
            <a:spLocks noChangeArrowheads="1"/>
          </p:cNvSpPr>
          <p:nvPr/>
        </p:nvSpPr>
        <p:spPr bwMode="auto">
          <a:xfrm>
            <a:off x="1736725" y="3886195"/>
            <a:ext cx="2103438" cy="1004887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AAD5C7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Specific </a:t>
            </a:r>
            <a:br>
              <a:rPr lang="en-US" sz="1800" b="1" dirty="0">
                <a:latin typeface="Arial" charset="0"/>
              </a:rPr>
            </a:br>
            <a:r>
              <a:rPr lang="en-US" sz="1800" b="1" dirty="0">
                <a:latin typeface="Arial" charset="0"/>
              </a:rPr>
              <a:t>Behavior</a:t>
            </a:r>
          </a:p>
        </p:txBody>
      </p:sp>
      <p:sp>
        <p:nvSpPr>
          <p:cNvPr id="2091013" name="Text Box 5" descr="OldGold01"/>
          <p:cNvSpPr txBox="1">
            <a:spLocks noChangeArrowheads="1"/>
          </p:cNvSpPr>
          <p:nvPr/>
        </p:nvSpPr>
        <p:spPr bwMode="auto">
          <a:xfrm>
            <a:off x="5211763" y="3886195"/>
            <a:ext cx="2103437" cy="100488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2" dir="t"/>
          </a:scene3d>
          <a:sp3d extrusionH="176200" prstMaterial="legacyMatte">
            <a:bevelT w="13500" h="13500" prst="angle"/>
            <a:bevelB w="13500" h="13500" prst="angle"/>
            <a:extrusionClr>
              <a:srgbClr val="ECB13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/>
          <a:p>
            <a:pPr algn="ctr"/>
            <a:r>
              <a:rPr lang="en-US" sz="1600" b="1" dirty="0">
                <a:latin typeface="Arial" charset="0"/>
              </a:rPr>
              <a:t>Specific Reinforcement</a:t>
            </a:r>
          </a:p>
        </p:txBody>
      </p:sp>
      <p:sp>
        <p:nvSpPr>
          <p:cNvPr id="2091014" name="Line 6"/>
          <p:cNvSpPr>
            <a:spLocks noChangeShapeType="1"/>
          </p:cNvSpPr>
          <p:nvPr/>
        </p:nvSpPr>
        <p:spPr bwMode="auto">
          <a:xfrm>
            <a:off x="3840163" y="4398957"/>
            <a:ext cx="13716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614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91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91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91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1016" grpId="0" build="p" bldLvl="3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Popular Motivational Strategies</a:t>
            </a:r>
          </a:p>
        </p:txBody>
      </p:sp>
      <p:sp>
        <p:nvSpPr>
          <p:cNvPr id="209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Empowerment and Participation</a:t>
            </a:r>
          </a:p>
          <a:p>
            <a:pPr lvl="1"/>
            <a:r>
              <a:rPr lang="en-US" dirty="0"/>
              <a:t>Empowerment</a:t>
            </a:r>
          </a:p>
          <a:p>
            <a:pPr lvl="2"/>
            <a:r>
              <a:rPr lang="en-US" dirty="0"/>
              <a:t>Enabling workers to set own work goals, make decisions, and solve problems within their sphere of influence. </a:t>
            </a:r>
          </a:p>
          <a:p>
            <a:pPr lvl="1"/>
            <a:r>
              <a:rPr lang="en-US" dirty="0"/>
              <a:t>Participation</a:t>
            </a:r>
          </a:p>
          <a:p>
            <a:pPr lvl="2"/>
            <a:r>
              <a:rPr lang="en-US" dirty="0"/>
              <a:t>Giving employees a voice in making decisions about work.</a:t>
            </a:r>
          </a:p>
          <a:p>
            <a:pPr lvl="1"/>
            <a:r>
              <a:rPr lang="en-US" dirty="0"/>
              <a:t>Areas of Participation for Employees</a:t>
            </a:r>
          </a:p>
          <a:p>
            <a:pPr lvl="2"/>
            <a:r>
              <a:rPr lang="en-US" dirty="0"/>
              <a:t>Making decisions about their jobs.</a:t>
            </a:r>
          </a:p>
          <a:p>
            <a:pPr lvl="2"/>
            <a:r>
              <a:rPr lang="en-US" dirty="0"/>
              <a:t>Making decisions about administrative matters.</a:t>
            </a:r>
          </a:p>
          <a:p>
            <a:pPr lvl="2"/>
            <a:r>
              <a:rPr lang="en-US" dirty="0"/>
              <a:t>Participating in decision making about broader issues of product quality.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120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6078" name="Rectangle 14"/>
          <p:cNvSpPr>
            <a:spLocks noGrp="1" noChangeArrowheads="1"/>
          </p:cNvSpPr>
          <p:nvPr>
            <p:ph type="title"/>
          </p:nvPr>
        </p:nvSpPr>
        <p:spPr>
          <a:xfrm>
            <a:off x="533400" y="290511"/>
            <a:ext cx="8077200" cy="1095685"/>
          </a:xfrm>
        </p:spPr>
        <p:txBody>
          <a:bodyPr/>
          <a:lstStyle/>
          <a:p>
            <a:r>
              <a:rPr lang="en-US" dirty="0"/>
              <a:t>Alternative </a:t>
            </a:r>
            <a:r>
              <a:rPr lang="en-US" dirty="0" smtClean="0"/>
              <a:t>Forms of </a:t>
            </a:r>
            <a:br>
              <a:rPr lang="en-US" dirty="0" smtClean="0"/>
            </a:br>
            <a:r>
              <a:rPr lang="en-US" dirty="0" smtClean="0"/>
              <a:t>Working </a:t>
            </a:r>
            <a:r>
              <a:rPr lang="en-US" dirty="0"/>
              <a:t>Arrangements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grpSp>
        <p:nvGrpSpPr>
          <p:cNvPr id="2136068" name="Group 4"/>
          <p:cNvGrpSpPr>
            <a:grpSpLocks/>
          </p:cNvGrpSpPr>
          <p:nvPr/>
        </p:nvGrpSpPr>
        <p:grpSpPr bwMode="auto">
          <a:xfrm>
            <a:off x="1005879" y="1965936"/>
            <a:ext cx="7042150" cy="3657600"/>
            <a:chOff x="692" y="2045"/>
            <a:chExt cx="4089" cy="1754"/>
          </a:xfrm>
        </p:grpSpPr>
        <p:sp>
          <p:nvSpPr>
            <p:cNvPr id="2136069" name="Text Box 5" descr="Brown01"/>
            <p:cNvSpPr txBox="1">
              <a:spLocks noChangeArrowheads="1"/>
            </p:cNvSpPr>
            <p:nvPr/>
          </p:nvSpPr>
          <p:spPr bwMode="blackWhite">
            <a:xfrm>
              <a:off x="2765" y="2045"/>
              <a:ext cx="2016" cy="344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Compressed work schedule</a:t>
              </a:r>
            </a:p>
          </p:txBody>
        </p:sp>
        <p:sp>
          <p:nvSpPr>
            <p:cNvPr id="2136070" name="Text Box 6" descr="DKblue01"/>
            <p:cNvSpPr txBox="1">
              <a:spLocks noChangeArrowheads="1"/>
            </p:cNvSpPr>
            <p:nvPr/>
          </p:nvSpPr>
          <p:spPr bwMode="blackWhite">
            <a:xfrm>
              <a:off x="2765" y="2504"/>
              <a:ext cx="2016" cy="344"/>
            </a:xfrm>
            <a:prstGeom prst="rect">
              <a:avLst/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Flexible work schedules (flextime)</a:t>
              </a:r>
            </a:p>
          </p:txBody>
        </p:sp>
        <p:sp>
          <p:nvSpPr>
            <p:cNvPr id="2136071" name="Text Box 7" descr="Green01"/>
            <p:cNvSpPr txBox="1">
              <a:spLocks noChangeArrowheads="1"/>
            </p:cNvSpPr>
            <p:nvPr/>
          </p:nvSpPr>
          <p:spPr bwMode="blackWhite">
            <a:xfrm>
              <a:off x="2765" y="2965"/>
              <a:ext cx="2016" cy="342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Job sharing</a:t>
              </a:r>
            </a:p>
          </p:txBody>
        </p:sp>
        <p:sp>
          <p:nvSpPr>
            <p:cNvPr id="2136072" name="Text Box 8" descr="Pink02"/>
            <p:cNvSpPr txBox="1">
              <a:spLocks noChangeArrowheads="1"/>
            </p:cNvSpPr>
            <p:nvPr/>
          </p:nvSpPr>
          <p:spPr bwMode="blackWhite">
            <a:xfrm>
              <a:off x="2765" y="3455"/>
              <a:ext cx="2016" cy="344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Telecommuting</a:t>
              </a:r>
            </a:p>
          </p:txBody>
        </p:sp>
        <p:cxnSp>
          <p:nvCxnSpPr>
            <p:cNvPr id="2136073" name="AutoShape 9"/>
            <p:cNvCxnSpPr>
              <a:cxnSpLocks noChangeShapeType="1"/>
              <a:stCxn id="2136076" idx="2"/>
              <a:endCxn id="2136069" idx="1"/>
            </p:cNvCxnSpPr>
            <p:nvPr/>
          </p:nvCxnSpPr>
          <p:spPr bwMode="auto">
            <a:xfrm flipV="1">
              <a:off x="692" y="2217"/>
              <a:ext cx="2073" cy="715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6074" name="AutoShape 10"/>
            <p:cNvCxnSpPr>
              <a:cxnSpLocks noChangeShapeType="1"/>
              <a:stCxn id="2136076" idx="2"/>
              <a:endCxn id="2136070" idx="1"/>
            </p:cNvCxnSpPr>
            <p:nvPr/>
          </p:nvCxnSpPr>
          <p:spPr bwMode="auto">
            <a:xfrm flipV="1">
              <a:off x="692" y="2676"/>
              <a:ext cx="2073" cy="256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36075" name="AutoShape 11"/>
            <p:cNvCxnSpPr>
              <a:cxnSpLocks noChangeShapeType="1"/>
              <a:stCxn id="2136076" idx="2"/>
              <a:endCxn id="2136071" idx="1"/>
            </p:cNvCxnSpPr>
            <p:nvPr/>
          </p:nvCxnSpPr>
          <p:spPr bwMode="auto">
            <a:xfrm>
              <a:off x="692" y="2932"/>
              <a:ext cx="2073" cy="204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36076" name="Oval 12" descr="Orange01"/>
            <p:cNvSpPr>
              <a:spLocks noChangeArrowheads="1"/>
            </p:cNvSpPr>
            <p:nvPr/>
          </p:nvSpPr>
          <p:spPr bwMode="auto">
            <a:xfrm>
              <a:off x="692" y="2525"/>
              <a:ext cx="1382" cy="813"/>
            </a:xfrm>
            <a:prstGeom prst="ellipse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flatTx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Variable </a:t>
              </a:r>
              <a:br>
                <a:rPr lang="en-US" sz="2400" b="1" dirty="0">
                  <a:latin typeface="Arial" charset="0"/>
                </a:rPr>
              </a:br>
              <a:r>
                <a:rPr lang="en-US" sz="2400" b="1" dirty="0">
                  <a:latin typeface="Arial" charset="0"/>
                </a:rPr>
                <a:t>Work</a:t>
              </a:r>
              <a:br>
                <a:rPr lang="en-US" sz="2400" b="1" dirty="0">
                  <a:latin typeface="Arial" charset="0"/>
                </a:rPr>
              </a:br>
              <a:r>
                <a:rPr lang="en-US" sz="2400" b="1" dirty="0">
                  <a:latin typeface="Arial" charset="0"/>
                </a:rPr>
                <a:t>Schedules</a:t>
              </a:r>
            </a:p>
          </p:txBody>
        </p:sp>
        <p:cxnSp>
          <p:nvCxnSpPr>
            <p:cNvPr id="2136077" name="AutoShape 13"/>
            <p:cNvCxnSpPr>
              <a:cxnSpLocks noChangeShapeType="1"/>
              <a:stCxn id="2136076" idx="5"/>
              <a:endCxn id="2136072" idx="1"/>
            </p:cNvCxnSpPr>
            <p:nvPr/>
          </p:nvCxnSpPr>
          <p:spPr bwMode="auto">
            <a:xfrm>
              <a:off x="1872" y="3219"/>
              <a:ext cx="893" cy="408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8183140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36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Alternative Work Arrangements</a:t>
            </a:r>
          </a:p>
        </p:txBody>
      </p:sp>
      <p:graphicFrame>
        <p:nvGraphicFramePr>
          <p:cNvPr id="2095147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277575"/>
              </p:ext>
            </p:extLst>
          </p:nvPr>
        </p:nvGraphicFramePr>
        <p:xfrm>
          <a:off x="640990" y="1051586"/>
          <a:ext cx="7862887" cy="5242560"/>
        </p:xfrm>
        <a:graphic>
          <a:graphicData uri="http://schemas.openxmlformats.org/drawingml/2006/table">
            <a:tbl>
              <a:tblPr/>
              <a:tblGrid>
                <a:gridCol w="2152650"/>
                <a:gridCol w="5710237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Variable Work Schedules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Compressed work schedule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Working a full forty-hour week in less than the traditional five days.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“Nine-eighty” schedule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Working one full week (five days) and one compressed week (four days), yielding one off-work day every other week.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Flexible work schedules (flextime)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Allowing employees to select, within broad parameters, hours they will work.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Job sharing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When two part-time employees share one full-time job.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Telecommuting</a:t>
                      </a:r>
                    </a:p>
                  </a:txBody>
                  <a:tcPr marT="137160" marB="13716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Allowing employees to spend part of their time working off-site, usually at home, by using e-mail, the Internet, and other forms of information technology</a:t>
                      </a:r>
                    </a:p>
                  </a:txBody>
                  <a:tcPr marT="137160" marB="13716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582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14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90512"/>
            <a:ext cx="8077200" cy="1095685"/>
          </a:xfrm>
        </p:spPr>
        <p:txBody>
          <a:bodyPr/>
          <a:lstStyle/>
          <a:p>
            <a:r>
              <a:rPr lang="en-US" dirty="0" smtClean="0"/>
              <a:t>Using Reward Systems </a:t>
            </a:r>
            <a:br>
              <a:rPr lang="en-US" dirty="0" smtClean="0"/>
            </a:br>
            <a:r>
              <a:rPr lang="en-US" dirty="0" smtClean="0"/>
              <a:t>to Motivate Performance</a:t>
            </a:r>
            <a:endParaRPr lang="en-US" dirty="0"/>
          </a:p>
        </p:txBody>
      </p:sp>
      <p:sp>
        <p:nvSpPr>
          <p:cNvPr id="21391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Reward Systems</a:t>
            </a:r>
          </a:p>
          <a:p>
            <a:pPr lvl="1"/>
            <a:r>
              <a:rPr lang="en-US" dirty="0" smtClean="0"/>
              <a:t>Formal and informal mechanisms by which employee performance is defined, evaluated, and rewarded.</a:t>
            </a:r>
          </a:p>
          <a:p>
            <a:r>
              <a:rPr lang="en-US" dirty="0" smtClean="0"/>
              <a:t>Effects of Organizational Rewards</a:t>
            </a:r>
          </a:p>
          <a:p>
            <a:pPr lvl="1"/>
            <a:r>
              <a:rPr lang="en-US" dirty="0" smtClean="0"/>
              <a:t>Higher-level performance-based rewards motivate employees to work harder.</a:t>
            </a:r>
          </a:p>
          <a:p>
            <a:pPr lvl="1"/>
            <a:r>
              <a:rPr lang="en-US" dirty="0" smtClean="0"/>
              <a:t>Rewards help align employee self-interest with organizational goals.</a:t>
            </a:r>
          </a:p>
          <a:p>
            <a:pPr lvl="1"/>
            <a:r>
              <a:rPr lang="en-US" dirty="0" smtClean="0"/>
              <a:t>Rewards foster increased retention and citizenship.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310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2288" y="290513"/>
            <a:ext cx="8099425" cy="1236662"/>
          </a:xfrm>
        </p:spPr>
        <p:txBody>
          <a:bodyPr/>
          <a:lstStyle/>
          <a:p>
            <a:pPr algn="ctr"/>
            <a:r>
              <a:rPr lang="en-US" dirty="0"/>
              <a:t>Effects of Organizational Rewards </a:t>
            </a:r>
            <a:br>
              <a:rPr lang="en-US" dirty="0"/>
            </a:br>
            <a:r>
              <a:rPr lang="en-US" dirty="0"/>
              <a:t>on Employees</a:t>
            </a:r>
          </a:p>
        </p:txBody>
      </p:sp>
      <p:graphicFrame>
        <p:nvGraphicFramePr>
          <p:cNvPr id="2103326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544691"/>
              </p:ext>
            </p:extLst>
          </p:nvPr>
        </p:nvGraphicFramePr>
        <p:xfrm>
          <a:off x="549275" y="1691659"/>
          <a:ext cx="8045450" cy="4042728"/>
        </p:xfrm>
        <a:graphic>
          <a:graphicData uri="http://schemas.openxmlformats.org/drawingml/2006/table">
            <a:tbl>
              <a:tblPr/>
              <a:tblGrid>
                <a:gridCol w="2682875"/>
                <a:gridCol w="2679700"/>
                <a:gridCol w="2682875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Attitudes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Behaviors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Motivation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46488"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Satisfaction is influenced by how much is received and how much the person thinks should have been received.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Satisfaction is affected by comparison with others.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The rewards of others are often misperceived.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Overall job satisfaction is affected by employee satisfaction with intrinsic and extrinsic rewards.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Extrinsic rewards affect employee satisfaction and reduce turnover.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Rewards influence patterns of attendance and absenteeism.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Employees tend to work harder for rewards based on performance.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Employees will work harder when performance will be measured.</a:t>
                      </a:r>
                    </a:p>
                    <a:p>
                      <a:pPr marL="112713" marR="0" lvl="0" indent="-1127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666699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ahoma" pitchFamily="34" charset="0"/>
                        </a:rPr>
                        <a:t>Employees will work harder if performance is closely followed by rewards.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394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3DB433E8-0E9C-40F2-A64A-039A6340F49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67330" name="Rectangle 2"/>
          <p:cNvSpPr>
            <a:spLocks noGrp="1" noChangeArrowheads="1"/>
          </p:cNvSpPr>
          <p:nvPr>
            <p:ph type="title" idx="4294967295"/>
          </p:nvPr>
        </p:nvSpPr>
        <p:spPr>
          <a:xfrm flipH="1">
            <a:off x="365125" y="320074"/>
            <a:ext cx="1463705" cy="338554"/>
          </a:xfrm>
          <a:prstGeom prst="round1Rect">
            <a:avLst/>
          </a:prstGeom>
          <a:solidFill>
            <a:srgbClr val="0070C0"/>
          </a:solidFill>
          <a:ln/>
        </p:spPr>
        <p:txBody>
          <a:bodyPr rIns="0" bIns="45720" anchorCtr="0">
            <a:noAutofit/>
          </a:bodyPr>
          <a:lstStyle/>
          <a:p>
            <a:pPr marL="1604963" indent="-1604963"/>
            <a:r>
              <a:rPr lang="en-US" sz="1600" b="1" dirty="0" smtClean="0">
                <a:solidFill>
                  <a:schemeClr val="bg1"/>
                </a:solidFill>
                <a:cs typeface="Tahoma" charset="0"/>
              </a:rPr>
              <a:t>FIGURE 10.1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blackWhite">
          <a:xfrm>
            <a:off x="1828830" y="320074"/>
            <a:ext cx="6858651" cy="35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64008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9pPr>
          </a:lstStyle>
          <a:p>
            <a:r>
              <a:rPr lang="en-US" sz="1600" b="1" dirty="0">
                <a:solidFill>
                  <a:srgbClr val="006699"/>
                </a:solidFill>
              </a:rPr>
              <a:t>The Motivation Framework</a:t>
            </a:r>
          </a:p>
        </p:txBody>
      </p:sp>
      <p:pic>
        <p:nvPicPr>
          <p:cNvPr id="9" name="Picture 5" descr="1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1614488"/>
            <a:ext cx="8355013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Reward Systems and Performance</a:t>
            </a:r>
            <a:endParaRPr lang="en-US" dirty="0"/>
          </a:p>
        </p:txBody>
      </p:sp>
      <p:grpSp>
        <p:nvGrpSpPr>
          <p:cNvPr id="2141187" name="Group 3"/>
          <p:cNvGrpSpPr>
            <a:grpSpLocks/>
          </p:cNvGrpSpPr>
          <p:nvPr/>
        </p:nvGrpSpPr>
        <p:grpSpPr bwMode="auto">
          <a:xfrm>
            <a:off x="1012825" y="1417342"/>
            <a:ext cx="7204075" cy="3382963"/>
            <a:chOff x="634" y="1123"/>
            <a:chExt cx="4538" cy="2131"/>
          </a:xfrm>
        </p:grpSpPr>
        <p:sp>
          <p:nvSpPr>
            <p:cNvPr id="2141188" name="Text Box 4" descr="Brown01"/>
            <p:cNvSpPr txBox="1">
              <a:spLocks noChangeArrowheads="1"/>
            </p:cNvSpPr>
            <p:nvPr/>
          </p:nvSpPr>
          <p:spPr bwMode="blackWhite">
            <a:xfrm>
              <a:off x="2189" y="2442"/>
              <a:ext cx="1382" cy="812"/>
            </a:xfrm>
            <a:prstGeom prst="rect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Individual Incentive Rewards Systems</a:t>
              </a:r>
            </a:p>
          </p:txBody>
        </p:sp>
        <p:sp>
          <p:nvSpPr>
            <p:cNvPr id="2141189" name="Text Box 5" descr="DKblue01"/>
            <p:cNvSpPr txBox="1">
              <a:spLocks noChangeArrowheads="1"/>
            </p:cNvSpPr>
            <p:nvPr/>
          </p:nvSpPr>
          <p:spPr bwMode="blackWhite">
            <a:xfrm>
              <a:off x="3790" y="2442"/>
              <a:ext cx="1382" cy="812"/>
            </a:xfrm>
            <a:prstGeom prst="rect">
              <a:avLst/>
            </a:prstGeom>
            <a:blipFill dpi="0" rotWithShape="0">
              <a:blip r:embed="rId4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Group and Team Incentive Rewards Systems</a:t>
              </a:r>
            </a:p>
          </p:txBody>
        </p:sp>
        <p:sp>
          <p:nvSpPr>
            <p:cNvPr id="2141190" name="Text Box 6" descr="Pink02"/>
            <p:cNvSpPr txBox="1">
              <a:spLocks noChangeArrowheads="1"/>
            </p:cNvSpPr>
            <p:nvPr/>
          </p:nvSpPr>
          <p:spPr bwMode="blackWhite">
            <a:xfrm>
              <a:off x="634" y="2442"/>
              <a:ext cx="1382" cy="812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91240B29-F687-4F45-9708-019B960494DF}">
                <a14:hiddenLine xmlns:a14="http://schemas.microsoft.com/office/drawing/2010/main" w="317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C0C0C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 anchorCtr="1">
              <a:flatTx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Individual </a:t>
              </a:r>
              <a:br>
                <a:rPr lang="en-US" sz="1800" b="1" dirty="0">
                  <a:latin typeface="Arial" charset="0"/>
                </a:rPr>
              </a:br>
              <a:r>
                <a:rPr lang="en-US" sz="1800" b="1" dirty="0">
                  <a:latin typeface="Arial" charset="0"/>
                </a:rPr>
                <a:t>Merit Rewards Systems</a:t>
              </a:r>
            </a:p>
          </p:txBody>
        </p:sp>
        <p:sp>
          <p:nvSpPr>
            <p:cNvPr id="2141191" name="Oval 7" descr="Orange01"/>
            <p:cNvSpPr>
              <a:spLocks noChangeArrowheads="1"/>
            </p:cNvSpPr>
            <p:nvPr/>
          </p:nvSpPr>
          <p:spPr bwMode="auto">
            <a:xfrm>
              <a:off x="1382" y="1123"/>
              <a:ext cx="2996" cy="769"/>
            </a:xfrm>
            <a:prstGeom prst="ellipse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9525">
              <a:round/>
              <a:headEnd/>
              <a:tailEnd/>
            </a:ln>
            <a:effectLst/>
            <a:scene3d>
              <a:camera prst="legacyObliqueBottom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lIns="0" tIns="0" rIns="0" bIns="0" anchor="ctr" anchorCtr="1">
              <a:flatTx/>
            </a:bodyPr>
            <a:lstStyle/>
            <a:p>
              <a:pPr algn="ctr"/>
              <a:r>
                <a:rPr lang="en-US" sz="2400" b="1" dirty="0">
                  <a:latin typeface="Arial" charset="0"/>
                </a:rPr>
                <a:t>Types of Reward Systems</a:t>
              </a:r>
            </a:p>
          </p:txBody>
        </p:sp>
        <p:cxnSp>
          <p:nvCxnSpPr>
            <p:cNvPr id="2141192" name="AutoShape 8"/>
            <p:cNvCxnSpPr>
              <a:cxnSpLocks noChangeShapeType="1"/>
              <a:stCxn id="2141188" idx="0"/>
              <a:endCxn id="2141191" idx="4"/>
            </p:cNvCxnSpPr>
            <p:nvPr/>
          </p:nvCxnSpPr>
          <p:spPr bwMode="auto">
            <a:xfrm flipV="1">
              <a:off x="2880" y="1892"/>
              <a:ext cx="0" cy="550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 type="triangle" w="lg" len="lg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1193" name="AutoShape 9"/>
            <p:cNvCxnSpPr>
              <a:cxnSpLocks noChangeShapeType="1"/>
              <a:stCxn id="2141190" idx="0"/>
              <a:endCxn id="2141191" idx="3"/>
            </p:cNvCxnSpPr>
            <p:nvPr/>
          </p:nvCxnSpPr>
          <p:spPr bwMode="auto">
            <a:xfrm flipV="1">
              <a:off x="1325" y="1779"/>
              <a:ext cx="496" cy="663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 type="triangle" w="lg" len="lg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41194" name="AutoShape 10"/>
            <p:cNvCxnSpPr>
              <a:cxnSpLocks noChangeShapeType="1"/>
              <a:stCxn id="2141189" idx="0"/>
              <a:endCxn id="2141191" idx="5"/>
            </p:cNvCxnSpPr>
            <p:nvPr/>
          </p:nvCxnSpPr>
          <p:spPr bwMode="auto">
            <a:xfrm flipH="1" flipV="1">
              <a:off x="3939" y="1779"/>
              <a:ext cx="542" cy="663"/>
            </a:xfrm>
            <a:prstGeom prst="straightConnector1">
              <a:avLst/>
            </a:prstGeom>
            <a:noFill/>
            <a:ln w="31750">
              <a:solidFill>
                <a:srgbClr val="CC3300"/>
              </a:solidFill>
              <a:round/>
              <a:headEnd type="triangle" w="lg" len="lg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2029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141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 Reward Systems</a:t>
            </a:r>
          </a:p>
        </p:txBody>
      </p:sp>
      <p:sp>
        <p:nvSpPr>
          <p:cNvPr id="210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787599" cy="4876800"/>
          </a:xfrm>
        </p:spPr>
        <p:txBody>
          <a:bodyPr/>
          <a:lstStyle/>
          <a:p>
            <a:r>
              <a:rPr lang="en-US" dirty="0"/>
              <a:t>Monetary Incentives</a:t>
            </a:r>
          </a:p>
          <a:p>
            <a:pPr lvl="1"/>
            <a:r>
              <a:rPr lang="en-US" dirty="0"/>
              <a:t>Piece-rate incentive plan</a:t>
            </a:r>
          </a:p>
          <a:p>
            <a:pPr lvl="2"/>
            <a:r>
              <a:rPr lang="en-US" dirty="0"/>
              <a:t>Employee is paid a certain amount of money for every unit </a:t>
            </a:r>
            <a:r>
              <a:rPr lang="en-US" dirty="0" smtClean="0"/>
              <a:t>the employee </a:t>
            </a:r>
            <a:r>
              <a:rPr lang="en-US" dirty="0"/>
              <a:t>produces.</a:t>
            </a:r>
          </a:p>
          <a:p>
            <a:pPr lvl="1"/>
            <a:r>
              <a:rPr lang="en-US" dirty="0"/>
              <a:t>Sales commissions plan</a:t>
            </a:r>
          </a:p>
          <a:p>
            <a:pPr lvl="2"/>
            <a:r>
              <a:rPr lang="en-US" dirty="0"/>
              <a:t>Employee is paid a percentage of </a:t>
            </a:r>
            <a:r>
              <a:rPr lang="en-US" dirty="0" smtClean="0"/>
              <a:t>the employee’s </a:t>
            </a:r>
            <a:r>
              <a:rPr lang="en-US" dirty="0"/>
              <a:t>sales to customers for selling the firm’s products or services.</a:t>
            </a:r>
          </a:p>
          <a:p>
            <a:r>
              <a:rPr lang="en-US" dirty="0"/>
              <a:t>Nonmonetary Incentives</a:t>
            </a:r>
          </a:p>
          <a:p>
            <a:pPr lvl="1"/>
            <a:r>
              <a:rPr lang="en-US" dirty="0"/>
              <a:t>Immediate, and one-time rewards</a:t>
            </a:r>
          </a:p>
          <a:p>
            <a:pPr lvl="2"/>
            <a:r>
              <a:rPr lang="en-US" dirty="0"/>
              <a:t>Days off, additional paid vacation time, and special perks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36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0512"/>
            <a:ext cx="8077200" cy="1095685"/>
          </a:xfrm>
        </p:spPr>
        <p:txBody>
          <a:bodyPr/>
          <a:lstStyle/>
          <a:p>
            <a:pPr algn="ctr"/>
            <a:r>
              <a:rPr lang="en-US" dirty="0" smtClean="0"/>
              <a:t>Team and Group Incentive </a:t>
            </a:r>
            <a:br>
              <a:rPr lang="en-US" dirty="0" smtClean="0"/>
            </a:br>
            <a:r>
              <a:rPr lang="en-US" dirty="0" smtClean="0"/>
              <a:t>Reward Systems</a:t>
            </a:r>
            <a:endParaRPr lang="en-US" dirty="0"/>
          </a:p>
        </p:txBody>
      </p:sp>
      <p:sp>
        <p:nvSpPr>
          <p:cNvPr id="2111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Gainsharing</a:t>
            </a:r>
          </a:p>
          <a:p>
            <a:pPr lvl="1"/>
            <a:r>
              <a:rPr lang="en-US" dirty="0" smtClean="0"/>
              <a:t>Sharing cost savings that result from productivity improvements.</a:t>
            </a:r>
          </a:p>
          <a:p>
            <a:r>
              <a:rPr lang="en-US" dirty="0" smtClean="0"/>
              <a:t>Scanlon Plan</a:t>
            </a:r>
          </a:p>
          <a:p>
            <a:pPr lvl="1"/>
            <a:r>
              <a:rPr lang="en-US" dirty="0" smtClean="0"/>
              <a:t>Distribution of gains is tilted toward the employees and is spread across the organization.</a:t>
            </a:r>
          </a:p>
          <a:p>
            <a:r>
              <a:rPr lang="en-US" dirty="0" smtClean="0"/>
              <a:t>Profit Sharing Plans</a:t>
            </a:r>
          </a:p>
          <a:p>
            <a:pPr lvl="1"/>
            <a:r>
              <a:rPr lang="en-US" dirty="0" smtClean="0"/>
              <a:t>Provide an annual bonus to all employees based on corporate profits.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58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Compensation</a:t>
            </a:r>
            <a:endParaRPr lang="en-US" dirty="0"/>
          </a:p>
        </p:txBody>
      </p:sp>
      <p:sp>
        <p:nvSpPr>
          <p:cNvPr id="211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Standard Forms of Executive Compensation</a:t>
            </a:r>
          </a:p>
          <a:p>
            <a:pPr lvl="1"/>
            <a:r>
              <a:rPr lang="en-US" sz="2000" dirty="0" smtClean="0"/>
              <a:t>Base salary</a:t>
            </a:r>
          </a:p>
          <a:p>
            <a:pPr lvl="1"/>
            <a:r>
              <a:rPr lang="en-US" sz="2000" dirty="0" smtClean="0"/>
              <a:t>Incentive pay (bonuses)</a:t>
            </a:r>
          </a:p>
          <a:p>
            <a:r>
              <a:rPr lang="en-US" sz="2400" dirty="0" smtClean="0"/>
              <a:t>Special Forms of Executive Compensation</a:t>
            </a:r>
          </a:p>
          <a:p>
            <a:pPr lvl="1"/>
            <a:r>
              <a:rPr lang="en-US" sz="2000" dirty="0" smtClean="0"/>
              <a:t>Stock option plans</a:t>
            </a:r>
          </a:p>
          <a:p>
            <a:pPr lvl="1"/>
            <a:r>
              <a:rPr lang="en-US" sz="2000" dirty="0" smtClean="0"/>
              <a:t>Executive perks</a:t>
            </a:r>
          </a:p>
          <a:p>
            <a:r>
              <a:rPr lang="en-US" sz="2400" dirty="0" smtClean="0"/>
              <a:t>Criticism of Executive Compensation</a:t>
            </a:r>
          </a:p>
          <a:p>
            <a:pPr lvl="1"/>
            <a:r>
              <a:rPr lang="en-US" sz="2000" dirty="0" smtClean="0"/>
              <a:t>Excessively large compensation amounts</a:t>
            </a:r>
          </a:p>
          <a:p>
            <a:pPr lvl="1"/>
            <a:r>
              <a:rPr lang="en-US" sz="2000" dirty="0" smtClean="0"/>
              <a:t>Compensation not tied to overall and long-term performance of the organization</a:t>
            </a:r>
          </a:p>
          <a:p>
            <a:pPr lvl="1"/>
            <a:r>
              <a:rPr lang="en-US" sz="2000" dirty="0" smtClean="0"/>
              <a:t>Earnings gap between executive pay and typical employee pay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647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90512"/>
            <a:ext cx="8077200" cy="1095685"/>
          </a:xfrm>
        </p:spPr>
        <p:txBody>
          <a:bodyPr/>
          <a:lstStyle/>
          <a:p>
            <a:r>
              <a:rPr lang="en-US" dirty="0" smtClean="0"/>
              <a:t>New Approaches to </a:t>
            </a:r>
            <a:br>
              <a:rPr lang="en-US" dirty="0" smtClean="0"/>
            </a:br>
            <a:r>
              <a:rPr lang="en-US" dirty="0" smtClean="0"/>
              <a:t>Performance-Based Rewards</a:t>
            </a:r>
            <a:endParaRPr lang="en-US" dirty="0"/>
          </a:p>
        </p:txBody>
      </p:sp>
      <p:sp>
        <p:nvSpPr>
          <p:cNvPr id="2117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 Participation</a:t>
            </a:r>
          </a:p>
          <a:p>
            <a:pPr lvl="1"/>
            <a:r>
              <a:rPr lang="en-US" dirty="0" smtClean="0"/>
              <a:t>Allowing employee participation in the deciding the distribution of rewards.</a:t>
            </a:r>
          </a:p>
          <a:p>
            <a:r>
              <a:rPr lang="en-US" dirty="0" smtClean="0"/>
              <a:t>Innovation in Incentive Programs</a:t>
            </a:r>
          </a:p>
          <a:p>
            <a:pPr lvl="1"/>
            <a:r>
              <a:rPr lang="en-US" dirty="0" smtClean="0"/>
              <a:t>Offering stock options to all employees.</a:t>
            </a:r>
          </a:p>
          <a:p>
            <a:pPr lvl="1"/>
            <a:r>
              <a:rPr lang="en-US" dirty="0" smtClean="0"/>
              <a:t>Individualizing reward systems such that different employees can be offered different incentives.</a:t>
            </a:r>
          </a:p>
          <a:p>
            <a:r>
              <a:rPr lang="en-US" dirty="0" smtClean="0"/>
              <a:t>More Effective Communication</a:t>
            </a:r>
          </a:p>
          <a:p>
            <a:pPr lvl="1"/>
            <a:r>
              <a:rPr lang="en-US" dirty="0" smtClean="0"/>
              <a:t>Sharing information about how awards are earned and distributed.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1332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Challenge Question</a:t>
            </a:r>
          </a:p>
        </p:txBody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are expectancy theory, performance appraisal systems, and reward systems linked?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214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95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Perspectives on Motivation</a:t>
            </a:r>
            <a:endParaRPr lang="en-US" dirty="0"/>
          </a:p>
        </p:txBody>
      </p:sp>
      <p:sp>
        <p:nvSpPr>
          <p:cNvPr id="2029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Perspectives</a:t>
            </a:r>
          </a:p>
          <a:p>
            <a:pPr lvl="1"/>
            <a:r>
              <a:rPr lang="en-US" dirty="0" smtClean="0"/>
              <a:t>Focus on needs and deficiencies of individuals</a:t>
            </a:r>
          </a:p>
          <a:p>
            <a:pPr lvl="1"/>
            <a:r>
              <a:rPr lang="en-US" dirty="0" smtClean="0"/>
              <a:t>Try to answer the question, “What factors in the workplace motivate people?”</a:t>
            </a:r>
          </a:p>
          <a:p>
            <a:r>
              <a:rPr lang="en-US" dirty="0" smtClean="0"/>
              <a:t>Content Perspectives of Motivation</a:t>
            </a:r>
          </a:p>
          <a:p>
            <a:pPr lvl="1"/>
            <a:r>
              <a:rPr lang="en-US" dirty="0" smtClean="0"/>
              <a:t>Maslow’s Hierarchy of Needs</a:t>
            </a:r>
          </a:p>
          <a:p>
            <a:pPr lvl="1"/>
            <a:r>
              <a:rPr lang="en-US" dirty="0" smtClean="0"/>
              <a:t>Herzberg’s Two-Factor Theory</a:t>
            </a:r>
          </a:p>
          <a:p>
            <a:pPr lvl="1"/>
            <a:r>
              <a:rPr lang="en-US" dirty="0" smtClean="0"/>
              <a:t>McClelland’s Achievement, Power, </a:t>
            </a:r>
            <a:br>
              <a:rPr lang="en-US" dirty="0" smtClean="0"/>
            </a:br>
            <a:r>
              <a:rPr lang="en-US" dirty="0" smtClean="0"/>
              <a:t>and Affiliation Needs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026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Maslow’s Hierarchy of Needs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79069CF6-C0C8-43FA-A39E-7DF6BF9FEE3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2119683" name="Rectangle 3" descr="Orange01"/>
          <p:cNvSpPr>
            <a:spLocks noChangeArrowheads="1"/>
          </p:cNvSpPr>
          <p:nvPr/>
        </p:nvSpPr>
        <p:spPr bwMode="auto">
          <a:xfrm>
            <a:off x="1096963" y="1417342"/>
            <a:ext cx="2360612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Physiological </a:t>
            </a:r>
          </a:p>
        </p:txBody>
      </p:sp>
      <p:sp>
        <p:nvSpPr>
          <p:cNvPr id="2119684" name="Rectangle 4" descr="Orange01"/>
          <p:cNvSpPr>
            <a:spLocks noChangeArrowheads="1"/>
          </p:cNvSpPr>
          <p:nvPr/>
        </p:nvSpPr>
        <p:spPr bwMode="auto">
          <a:xfrm>
            <a:off x="1096963" y="3246142"/>
            <a:ext cx="2360612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Belongingness</a:t>
            </a:r>
          </a:p>
        </p:txBody>
      </p:sp>
      <p:sp>
        <p:nvSpPr>
          <p:cNvPr id="2119685" name="Rectangle 5" descr="Orange01"/>
          <p:cNvSpPr>
            <a:spLocks noChangeArrowheads="1"/>
          </p:cNvSpPr>
          <p:nvPr/>
        </p:nvSpPr>
        <p:spPr bwMode="auto">
          <a:xfrm>
            <a:off x="1096963" y="2331742"/>
            <a:ext cx="2360612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Security</a:t>
            </a:r>
          </a:p>
        </p:txBody>
      </p:sp>
      <p:sp>
        <p:nvSpPr>
          <p:cNvPr id="2119686" name="Rectangle 6" descr="Brown01"/>
          <p:cNvSpPr>
            <a:spLocks noChangeArrowheads="1"/>
          </p:cNvSpPr>
          <p:nvPr/>
        </p:nvSpPr>
        <p:spPr bwMode="blackWhite">
          <a:xfrm>
            <a:off x="3455988" y="1417342"/>
            <a:ext cx="4589462" cy="7302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Attending to basic survival and biological functions.</a:t>
            </a:r>
          </a:p>
        </p:txBody>
      </p:sp>
      <p:sp>
        <p:nvSpPr>
          <p:cNvPr id="2119687" name="Rectangle 7" descr="DKblue01"/>
          <p:cNvSpPr>
            <a:spLocks noChangeArrowheads="1"/>
          </p:cNvSpPr>
          <p:nvPr/>
        </p:nvSpPr>
        <p:spPr bwMode="blackWhite">
          <a:xfrm>
            <a:off x="3451225" y="2331742"/>
            <a:ext cx="4589463" cy="730250"/>
          </a:xfrm>
          <a:prstGeom prst="rect">
            <a:avLst/>
          </a:prstGeom>
          <a:blipFill dpi="0" rotWithShape="0">
            <a:blip r:embed="rId5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Seeking a safe physical and emotional environment.</a:t>
            </a:r>
          </a:p>
        </p:txBody>
      </p:sp>
      <p:sp>
        <p:nvSpPr>
          <p:cNvPr id="2119688" name="Rectangle 8" descr="Green01"/>
          <p:cNvSpPr>
            <a:spLocks noChangeArrowheads="1"/>
          </p:cNvSpPr>
          <p:nvPr/>
        </p:nvSpPr>
        <p:spPr bwMode="blackWhite">
          <a:xfrm>
            <a:off x="3457575" y="3246142"/>
            <a:ext cx="4589463" cy="730250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 Experiencing love and affection.</a:t>
            </a:r>
          </a:p>
        </p:txBody>
      </p:sp>
      <p:sp>
        <p:nvSpPr>
          <p:cNvPr id="2119689" name="Rectangle 9" descr="Orange01"/>
          <p:cNvSpPr>
            <a:spLocks noChangeArrowheads="1"/>
          </p:cNvSpPr>
          <p:nvPr/>
        </p:nvSpPr>
        <p:spPr bwMode="auto">
          <a:xfrm>
            <a:off x="1095375" y="4160542"/>
            <a:ext cx="2360613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Esteem</a:t>
            </a:r>
          </a:p>
        </p:txBody>
      </p:sp>
      <p:sp>
        <p:nvSpPr>
          <p:cNvPr id="2119690" name="Rectangle 10" descr="Pink02"/>
          <p:cNvSpPr>
            <a:spLocks noChangeArrowheads="1"/>
          </p:cNvSpPr>
          <p:nvPr/>
        </p:nvSpPr>
        <p:spPr bwMode="blackWhite">
          <a:xfrm>
            <a:off x="3455988" y="4160542"/>
            <a:ext cx="4589462" cy="730250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Having a positive self-image/self-respect and recognition and respect from others.</a:t>
            </a:r>
          </a:p>
        </p:txBody>
      </p:sp>
      <p:sp>
        <p:nvSpPr>
          <p:cNvPr id="2119691" name="Rectangle 11" descr="Orange01"/>
          <p:cNvSpPr>
            <a:spLocks noChangeArrowheads="1"/>
          </p:cNvSpPr>
          <p:nvPr/>
        </p:nvSpPr>
        <p:spPr bwMode="auto">
          <a:xfrm>
            <a:off x="1096963" y="5074942"/>
            <a:ext cx="2360612" cy="730250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 algn="ctr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 anchor="ctr" anchorCtr="1">
            <a:flatTx/>
          </a:bodyPr>
          <a:lstStyle/>
          <a:p>
            <a:pPr algn="ctr"/>
            <a:r>
              <a:rPr lang="en-US" sz="1800" b="1" dirty="0">
                <a:latin typeface="Arial" charset="0"/>
              </a:rPr>
              <a:t>Self-actualization</a:t>
            </a:r>
          </a:p>
        </p:txBody>
      </p:sp>
      <p:sp>
        <p:nvSpPr>
          <p:cNvPr id="2119692" name="Rectangle 12"/>
          <p:cNvSpPr>
            <a:spLocks noChangeArrowheads="1"/>
          </p:cNvSpPr>
          <p:nvPr/>
        </p:nvSpPr>
        <p:spPr bwMode="blackWhite">
          <a:xfrm>
            <a:off x="3457575" y="5074942"/>
            <a:ext cx="4589463" cy="7302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>
            <a:noFill/>
          </a:ln>
          <a:effectLst/>
          <a:scene3d>
            <a:camera prst="legacyObliqueBottom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  <a:extLst>
            <a:ext uri="{91240B29-F687-4F45-9708-019B960494DF}">
              <a14:hiddenLine xmlns:a14="http://schemas.microsoft.com/office/drawing/2010/main" w="3175" algn="ctr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C0C0C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lIns="182880" anchor="ctr">
            <a:flatTx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charset="0"/>
              </a:rPr>
              <a:t>Realizing one’s potential for personal growth and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28085130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19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119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19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11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1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119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19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11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119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2119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683" grpId="0" animBg="1" autoUpdateAnimBg="0"/>
      <p:bldP spid="2119684" grpId="0" animBg="1" autoUpdateAnimBg="0"/>
      <p:bldP spid="2119685" grpId="0" animBg="1" autoUpdateAnimBg="0"/>
      <p:bldP spid="2119686" grpId="0" animBg="1" autoUpdateAnimBg="0"/>
      <p:bldP spid="2119687" grpId="0" animBg="1" autoUpdateAnimBg="0"/>
      <p:bldP spid="2119688" grpId="0" animBg="1" autoUpdateAnimBg="0"/>
      <p:bldP spid="2119689" grpId="0" animBg="1" autoUpdateAnimBg="0"/>
      <p:bldP spid="2119690" grpId="0" animBg="1" autoUpdateAnimBg="0"/>
      <p:bldP spid="2119691" grpId="0" animBg="1" autoUpdateAnimBg="0"/>
      <p:bldP spid="211969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FEFEF967-979E-44A9-BE36-33F938BC155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blackWhite">
          <a:xfrm flipH="1">
            <a:off x="365125" y="320074"/>
            <a:ext cx="1463705" cy="357021"/>
          </a:xfrm>
          <a:prstGeom prst="round1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  <a:noAutofit/>
          </a:bodyPr>
          <a:lstStyle>
            <a:lvl1pPr marL="1604963" indent="-1604963">
              <a:defRPr sz="1600" b="1">
                <a:solidFill>
                  <a:schemeClr val="bg1"/>
                </a:solidFill>
                <a:effectLst/>
                <a:latin typeface="+mj-lt"/>
                <a:ea typeface="+mj-ea"/>
                <a:cs typeface="Tahoma" charset="0"/>
              </a:defRPr>
            </a:lvl1pPr>
            <a:lvl2pPr>
              <a:defRPr sz="3200">
                <a:solidFill>
                  <a:srgbClr val="996633"/>
                </a:solidFill>
              </a:defRPr>
            </a:lvl2pPr>
            <a:lvl3pPr>
              <a:defRPr sz="3200">
                <a:solidFill>
                  <a:srgbClr val="996633"/>
                </a:solidFill>
              </a:defRPr>
            </a:lvl3pPr>
            <a:lvl4pPr>
              <a:defRPr sz="3200">
                <a:solidFill>
                  <a:srgbClr val="996633"/>
                </a:solidFill>
              </a:defRPr>
            </a:lvl4pPr>
            <a:lvl5pPr>
              <a:defRPr sz="3200">
                <a:solidFill>
                  <a:srgbClr val="996633"/>
                </a:solidFill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</a:defRPr>
            </a:lvl9pPr>
          </a:lstStyle>
          <a:p>
            <a:r>
              <a:rPr lang="en-US" dirty="0"/>
              <a:t>FIGURE </a:t>
            </a:r>
            <a:r>
              <a:rPr lang="en-US" dirty="0" smtClean="0"/>
              <a:t>10.2</a:t>
            </a:r>
            <a:endParaRPr lang="en-US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blackWhite">
          <a:xfrm>
            <a:off x="1828830" y="320074"/>
            <a:ext cx="6858651" cy="357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64008" numCol="1" anchor="t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070C0"/>
                </a:solidFill>
                <a:effectLst/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996633"/>
                </a:solidFill>
                <a:latin typeface="Arial" charset="0"/>
              </a:defRPr>
            </a:lvl9pPr>
          </a:lstStyle>
          <a:p>
            <a:pPr marL="1604963" indent="-1604963"/>
            <a:r>
              <a:rPr lang="en-US" sz="1600" b="1" dirty="0">
                <a:solidFill>
                  <a:srgbClr val="006699"/>
                </a:solidFill>
              </a:rPr>
              <a:t>Maslow’s Hierarchy of Needs</a:t>
            </a: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723900" y="1144588"/>
            <a:ext cx="7597775" cy="4845050"/>
            <a:chOff x="1336" y="1275"/>
            <a:chExt cx="3075" cy="1750"/>
          </a:xfrm>
        </p:grpSpPr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2873" y="1408"/>
              <a:ext cx="968" cy="1617"/>
            </a:xfrm>
            <a:custGeom>
              <a:avLst/>
              <a:gdLst>
                <a:gd name="T0" fmla="*/ 914 w 968"/>
                <a:gd name="T1" fmla="*/ 1579 h 1617"/>
                <a:gd name="T2" fmla="*/ 968 w 968"/>
                <a:gd name="T3" fmla="*/ 1617 h 1617"/>
                <a:gd name="T4" fmla="*/ 55 w 968"/>
                <a:gd name="T5" fmla="*/ 38 h 1617"/>
                <a:gd name="T6" fmla="*/ 0 w 968"/>
                <a:gd name="T7" fmla="*/ 0 h 1617"/>
                <a:gd name="T8" fmla="*/ 914 w 968"/>
                <a:gd name="T9" fmla="*/ 1579 h 1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68" h="1617">
                  <a:moveTo>
                    <a:pt x="914" y="1579"/>
                  </a:moveTo>
                  <a:lnTo>
                    <a:pt x="968" y="1617"/>
                  </a:lnTo>
                  <a:lnTo>
                    <a:pt x="55" y="38"/>
                  </a:lnTo>
                  <a:lnTo>
                    <a:pt x="0" y="0"/>
                  </a:lnTo>
                  <a:lnTo>
                    <a:pt x="914" y="1579"/>
                  </a:lnTo>
                  <a:close/>
                </a:path>
              </a:pathLst>
            </a:custGeom>
            <a:solidFill>
              <a:srgbClr val="99C0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1958" y="1408"/>
              <a:ext cx="1829" cy="1579"/>
            </a:xfrm>
            <a:custGeom>
              <a:avLst/>
              <a:gdLst>
                <a:gd name="T0" fmla="*/ 1829 w 1829"/>
                <a:gd name="T1" fmla="*/ 1579 h 1579"/>
                <a:gd name="T2" fmla="*/ 915 w 1829"/>
                <a:gd name="T3" fmla="*/ 0 h 1579"/>
                <a:gd name="T4" fmla="*/ 0 w 1829"/>
                <a:gd name="T5" fmla="*/ 1579 h 1579"/>
                <a:gd name="T6" fmla="*/ 1829 w 1829"/>
                <a:gd name="T7" fmla="*/ 1579 h 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29" h="1579">
                  <a:moveTo>
                    <a:pt x="1829" y="1579"/>
                  </a:moveTo>
                  <a:lnTo>
                    <a:pt x="915" y="0"/>
                  </a:lnTo>
                  <a:lnTo>
                    <a:pt x="0" y="1579"/>
                  </a:lnTo>
                  <a:lnTo>
                    <a:pt x="1829" y="1579"/>
                  </a:lnTo>
                  <a:close/>
                </a:path>
              </a:pathLst>
            </a:custGeom>
            <a:solidFill>
              <a:srgbClr val="B3E2CD"/>
            </a:solidFill>
            <a:ln w="3175">
              <a:solidFill>
                <a:srgbClr val="B3E2CD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auto">
            <a:xfrm>
              <a:off x="1958" y="2987"/>
              <a:ext cx="1883" cy="38"/>
            </a:xfrm>
            <a:custGeom>
              <a:avLst/>
              <a:gdLst>
                <a:gd name="T0" fmla="*/ 0 w 1883"/>
                <a:gd name="T1" fmla="*/ 0 h 38"/>
                <a:gd name="T2" fmla="*/ 56 w 1883"/>
                <a:gd name="T3" fmla="*/ 38 h 38"/>
                <a:gd name="T4" fmla="*/ 1883 w 1883"/>
                <a:gd name="T5" fmla="*/ 38 h 38"/>
                <a:gd name="T6" fmla="*/ 1829 w 1883"/>
                <a:gd name="T7" fmla="*/ 0 h 38"/>
                <a:gd name="T8" fmla="*/ 0 w 1883"/>
                <a:gd name="T9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83" h="38">
                  <a:moveTo>
                    <a:pt x="0" y="0"/>
                  </a:moveTo>
                  <a:lnTo>
                    <a:pt x="56" y="38"/>
                  </a:lnTo>
                  <a:lnTo>
                    <a:pt x="1883" y="38"/>
                  </a:lnTo>
                  <a:lnTo>
                    <a:pt x="18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E9E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3561" y="1521"/>
              <a:ext cx="48" cy="55"/>
            </a:xfrm>
            <a:custGeom>
              <a:avLst/>
              <a:gdLst>
                <a:gd name="T0" fmla="*/ 3 w 48"/>
                <a:gd name="T1" fmla="*/ 55 h 55"/>
                <a:gd name="T2" fmla="*/ 0 w 48"/>
                <a:gd name="T3" fmla="*/ 0 h 55"/>
                <a:gd name="T4" fmla="*/ 48 w 48"/>
                <a:gd name="T5" fmla="*/ 29 h 55"/>
                <a:gd name="T6" fmla="*/ 3 w 48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55">
                  <a:moveTo>
                    <a:pt x="3" y="55"/>
                  </a:moveTo>
                  <a:lnTo>
                    <a:pt x="0" y="0"/>
                  </a:lnTo>
                  <a:lnTo>
                    <a:pt x="48" y="29"/>
                  </a:lnTo>
                  <a:lnTo>
                    <a:pt x="3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 flipV="1">
              <a:off x="3580" y="1554"/>
              <a:ext cx="831" cy="1433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786" y="1791"/>
              <a:ext cx="17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Self-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636" y="1877"/>
              <a:ext cx="49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actualization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729" y="2118"/>
              <a:ext cx="292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Esteem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593" y="2353"/>
              <a:ext cx="58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Belongingness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719" y="2589"/>
              <a:ext cx="325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Security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667" y="2821"/>
              <a:ext cx="43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Physiology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1758" y="2821"/>
              <a:ext cx="20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Food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003" y="1884"/>
              <a:ext cx="51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Achievement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119" y="2118"/>
              <a:ext cx="251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Status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1827" y="2353"/>
              <a:ext cx="42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Friendship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1791" y="2589"/>
              <a:ext cx="320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Stability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386" y="2071"/>
              <a:ext cx="14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Job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19" y="2305"/>
              <a:ext cx="29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Friends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690" y="2542"/>
              <a:ext cx="319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Pension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825" y="2774"/>
              <a:ext cx="196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Base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2726" y="1275"/>
              <a:ext cx="282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NEEDS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1837" y="1389"/>
              <a:ext cx="71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General Examples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225" y="1389"/>
              <a:ext cx="97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Organizational Examples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284" y="1877"/>
              <a:ext cx="123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job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229" y="1791"/>
              <a:ext cx="470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Challenging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445" y="2156"/>
              <a:ext cx="147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title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578" y="2390"/>
              <a:ext cx="288" cy="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at work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3735" y="2627"/>
              <a:ext cx="169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plan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870" y="2859"/>
              <a:ext cx="238" cy="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 dirty="0">
                  <a:solidFill>
                    <a:srgbClr val="000000"/>
                  </a:solidFill>
                  <a:latin typeface="Arial" charset="0"/>
                </a:rPr>
                <a:t>salary</a:t>
              </a:r>
              <a:endParaRPr lang="en-US" sz="1600" b="1" dirty="0">
                <a:latin typeface="Arial" charset="0"/>
              </a:endParaRPr>
            </a:p>
          </p:txBody>
        </p:sp>
        <p:sp>
          <p:nvSpPr>
            <p:cNvPr id="40" name="Freeform 36"/>
            <p:cNvSpPr>
              <a:spLocks/>
            </p:cNvSpPr>
            <p:nvPr/>
          </p:nvSpPr>
          <p:spPr bwMode="auto">
            <a:xfrm>
              <a:off x="2140" y="1521"/>
              <a:ext cx="45" cy="55"/>
            </a:xfrm>
            <a:custGeom>
              <a:avLst/>
              <a:gdLst>
                <a:gd name="T0" fmla="*/ 45 w 45"/>
                <a:gd name="T1" fmla="*/ 55 h 55"/>
                <a:gd name="T2" fmla="*/ 45 w 45"/>
                <a:gd name="T3" fmla="*/ 0 h 55"/>
                <a:gd name="T4" fmla="*/ 0 w 45"/>
                <a:gd name="T5" fmla="*/ 29 h 55"/>
                <a:gd name="T6" fmla="*/ 45 w 45"/>
                <a:gd name="T7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5">
                  <a:moveTo>
                    <a:pt x="45" y="55"/>
                  </a:moveTo>
                  <a:lnTo>
                    <a:pt x="45" y="0"/>
                  </a:lnTo>
                  <a:lnTo>
                    <a:pt x="0" y="29"/>
                  </a:lnTo>
                  <a:lnTo>
                    <a:pt x="45" y="5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1" name="Line 37"/>
            <p:cNvSpPr>
              <a:spLocks noChangeShapeType="1"/>
            </p:cNvSpPr>
            <p:nvPr/>
          </p:nvSpPr>
          <p:spPr bwMode="auto">
            <a:xfrm flipV="1">
              <a:off x="1336" y="1557"/>
              <a:ext cx="828" cy="143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38"/>
            <p:cNvSpPr>
              <a:spLocks/>
            </p:cNvSpPr>
            <p:nvPr/>
          </p:nvSpPr>
          <p:spPr bwMode="auto">
            <a:xfrm>
              <a:off x="2342" y="2284"/>
              <a:ext cx="1103" cy="45"/>
            </a:xfrm>
            <a:custGeom>
              <a:avLst/>
              <a:gdLst>
                <a:gd name="T0" fmla="*/ 0 w 1103"/>
                <a:gd name="T1" fmla="*/ 0 h 45"/>
                <a:gd name="T2" fmla="*/ 1037 w 1103"/>
                <a:gd name="T3" fmla="*/ 0 h 45"/>
                <a:gd name="T4" fmla="*/ 1103 w 1103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03" h="45">
                  <a:moveTo>
                    <a:pt x="0" y="0"/>
                  </a:moveTo>
                  <a:lnTo>
                    <a:pt x="1037" y="0"/>
                  </a:lnTo>
                  <a:lnTo>
                    <a:pt x="1103" y="45"/>
                  </a:lnTo>
                </a:path>
              </a:pathLst>
            </a:custGeom>
            <a:noFill/>
            <a:ln w="3175">
              <a:solidFill>
                <a:srgbClr val="7E9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3" name="Freeform 39"/>
            <p:cNvSpPr>
              <a:spLocks/>
            </p:cNvSpPr>
            <p:nvPr/>
          </p:nvSpPr>
          <p:spPr bwMode="auto">
            <a:xfrm>
              <a:off x="2204" y="2518"/>
              <a:ext cx="1376" cy="45"/>
            </a:xfrm>
            <a:custGeom>
              <a:avLst/>
              <a:gdLst>
                <a:gd name="T0" fmla="*/ 0 w 1376"/>
                <a:gd name="T1" fmla="*/ 0 h 45"/>
                <a:gd name="T2" fmla="*/ 1312 w 1376"/>
                <a:gd name="T3" fmla="*/ 0 h 45"/>
                <a:gd name="T4" fmla="*/ 1376 w 1376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76" h="45">
                  <a:moveTo>
                    <a:pt x="0" y="0"/>
                  </a:moveTo>
                  <a:lnTo>
                    <a:pt x="1312" y="0"/>
                  </a:lnTo>
                  <a:lnTo>
                    <a:pt x="1376" y="45"/>
                  </a:lnTo>
                </a:path>
              </a:pathLst>
            </a:custGeom>
            <a:noFill/>
            <a:ln w="3175">
              <a:solidFill>
                <a:srgbClr val="7E9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" name="Freeform 40"/>
            <p:cNvSpPr>
              <a:spLocks/>
            </p:cNvSpPr>
            <p:nvPr/>
          </p:nvSpPr>
          <p:spPr bwMode="auto">
            <a:xfrm>
              <a:off x="2067" y="2753"/>
              <a:ext cx="1649" cy="45"/>
            </a:xfrm>
            <a:custGeom>
              <a:avLst/>
              <a:gdLst>
                <a:gd name="T0" fmla="*/ 0 w 1649"/>
                <a:gd name="T1" fmla="*/ 0 h 45"/>
                <a:gd name="T2" fmla="*/ 1585 w 1649"/>
                <a:gd name="T3" fmla="*/ 0 h 45"/>
                <a:gd name="T4" fmla="*/ 1649 w 1649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9" h="45">
                  <a:moveTo>
                    <a:pt x="0" y="0"/>
                  </a:moveTo>
                  <a:lnTo>
                    <a:pt x="1585" y="0"/>
                  </a:lnTo>
                  <a:lnTo>
                    <a:pt x="1649" y="45"/>
                  </a:lnTo>
                </a:path>
              </a:pathLst>
            </a:custGeom>
            <a:noFill/>
            <a:ln w="3175">
              <a:solidFill>
                <a:srgbClr val="7E9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5" name="Freeform 41"/>
            <p:cNvSpPr>
              <a:spLocks/>
            </p:cNvSpPr>
            <p:nvPr/>
          </p:nvSpPr>
          <p:spPr bwMode="auto">
            <a:xfrm>
              <a:off x="2480" y="2049"/>
              <a:ext cx="830" cy="45"/>
            </a:xfrm>
            <a:custGeom>
              <a:avLst/>
              <a:gdLst>
                <a:gd name="T0" fmla="*/ 0 w 830"/>
                <a:gd name="T1" fmla="*/ 0 h 45"/>
                <a:gd name="T2" fmla="*/ 764 w 830"/>
                <a:gd name="T3" fmla="*/ 0 h 45"/>
                <a:gd name="T4" fmla="*/ 830 w 830"/>
                <a:gd name="T5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0" h="45">
                  <a:moveTo>
                    <a:pt x="0" y="0"/>
                  </a:moveTo>
                  <a:lnTo>
                    <a:pt x="764" y="0"/>
                  </a:lnTo>
                  <a:lnTo>
                    <a:pt x="830" y="45"/>
                  </a:lnTo>
                </a:path>
              </a:pathLst>
            </a:custGeom>
            <a:noFill/>
            <a:ln w="3175">
              <a:solidFill>
                <a:srgbClr val="7E9E9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871" y="280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7" name="Line 43"/>
            <p:cNvSpPr>
              <a:spLocks noChangeShapeType="1"/>
            </p:cNvSpPr>
            <p:nvPr/>
          </p:nvSpPr>
          <p:spPr bwMode="auto">
            <a:xfrm>
              <a:off x="2871" y="2807"/>
              <a:ext cx="1" cy="1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Needs Hierarchy Approach</a:t>
            </a:r>
            <a:endParaRPr lang="en-US" dirty="0"/>
          </a:p>
        </p:txBody>
      </p:sp>
      <p:sp>
        <p:nvSpPr>
          <p:cNvPr id="203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Contributions of Maslow’s Theory</a:t>
            </a:r>
          </a:p>
          <a:p>
            <a:pPr lvl="1"/>
            <a:r>
              <a:rPr lang="en-US" dirty="0" smtClean="0"/>
              <a:t>Identified and categorized individual needs.</a:t>
            </a:r>
          </a:p>
          <a:p>
            <a:pPr lvl="1"/>
            <a:r>
              <a:rPr lang="en-US" dirty="0" smtClean="0"/>
              <a:t>Emphasized importance of needs to motivation.</a:t>
            </a:r>
          </a:p>
          <a:p>
            <a:r>
              <a:rPr lang="en-US" dirty="0" smtClean="0"/>
              <a:t>Weaknesses of Maslow’s Theory</a:t>
            </a:r>
          </a:p>
          <a:p>
            <a:pPr lvl="1"/>
            <a:r>
              <a:rPr lang="en-US" dirty="0" smtClean="0"/>
              <a:t>All levels of need are not always present.</a:t>
            </a:r>
          </a:p>
          <a:p>
            <a:pPr lvl="1"/>
            <a:r>
              <a:rPr lang="en-US" dirty="0" smtClean="0"/>
              <a:t>Ordering or importance of needs is not always the same.</a:t>
            </a:r>
          </a:p>
          <a:p>
            <a:pPr lvl="1"/>
            <a:r>
              <a:rPr lang="en-US" dirty="0" smtClean="0"/>
              <a:t>Cultural differences can impact the ordering and salience of needs.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3319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3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3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03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3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3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5715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Two-Factor Theory (Herzberg)</a:t>
            </a:r>
          </a:p>
        </p:txBody>
      </p:sp>
      <p:sp>
        <p:nvSpPr>
          <p:cNvPr id="203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Theory Assumptions:</a:t>
            </a:r>
          </a:p>
          <a:p>
            <a:pPr lvl="1"/>
            <a:r>
              <a:rPr lang="en-US" dirty="0"/>
              <a:t>Satisfaction and dissatisfaction are influenced </a:t>
            </a:r>
            <a:br>
              <a:rPr lang="en-US" dirty="0"/>
            </a:br>
            <a:r>
              <a:rPr lang="en-US" dirty="0"/>
              <a:t>by two independent sets of factors on two distinct continuums:</a:t>
            </a:r>
          </a:p>
          <a:p>
            <a:pPr lvl="2">
              <a:spcBef>
                <a:spcPct val="50000"/>
              </a:spcBef>
            </a:pPr>
            <a:r>
              <a:rPr lang="en-US" sz="2400" dirty="0"/>
              <a:t>Motivational factors (work content) range from satisfaction to no satisfaction.</a:t>
            </a:r>
          </a:p>
          <a:p>
            <a:pPr lvl="2">
              <a:spcBef>
                <a:spcPct val="50000"/>
              </a:spcBef>
            </a:pPr>
            <a:r>
              <a:rPr lang="en-US" sz="2400" dirty="0"/>
              <a:t>Hygiene factors (work environment) range from dissatisfaction to no dissatisfaction.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 smtClean="0"/>
              <a:t>10–</a:t>
            </a:r>
            <a:fld id="{8F6A9FBF-443A-4A6E-B771-7F300E2715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3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3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3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63" grpId="0" build="p" bldLvl="3" autoUpdateAnimBg="0"/>
    </p:bldLst>
  </p:timing>
</p:sld>
</file>

<file path=ppt/theme/theme1.xml><?xml version="1.0" encoding="utf-8"?>
<a:theme xmlns:a="http://schemas.openxmlformats.org/drawingml/2006/main" name="Fundamentals of Management 7e">
  <a:themeElements>
    <a:clrScheme name="">
      <a:dk1>
        <a:srgbClr val="000000"/>
      </a:dk1>
      <a:lt1>
        <a:srgbClr val="FFFFE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6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riffin and Moorhead 10e.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riffin and Moorhead 10e.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ffin and Moorhead 10e.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n and Moorhead 10e.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n and Moorhead 10e.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n and Moorhead 10e.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n and Moorhead 10e.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ffin and Moorhead 10e.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8371</TotalTime>
  <Words>4086</Words>
  <Application>Microsoft Office PowerPoint</Application>
  <PresentationFormat>On-screen Show (4:3)</PresentationFormat>
  <Paragraphs>502</Paragraphs>
  <Slides>45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Fundamentals of Management 7e</vt:lpstr>
      <vt:lpstr>PowerPoint Presentation</vt:lpstr>
      <vt:lpstr>PowerPoint Presentation</vt:lpstr>
      <vt:lpstr>The Nature of Motivation</vt:lpstr>
      <vt:lpstr>FIGURE 10.1</vt:lpstr>
      <vt:lpstr>Content Perspectives on Motivation</vt:lpstr>
      <vt:lpstr>Maslow’s Hierarchy of Needs</vt:lpstr>
      <vt:lpstr>PowerPoint Presentation</vt:lpstr>
      <vt:lpstr>The Needs Hierarchy Approach</vt:lpstr>
      <vt:lpstr>The Two-Factor Theory (Herzberg)</vt:lpstr>
      <vt:lpstr>PowerPoint Presentation</vt:lpstr>
      <vt:lpstr>The Two-Factor Theory (cont’d)</vt:lpstr>
      <vt:lpstr>Management Challenge</vt:lpstr>
      <vt:lpstr>Individual Human Needs (McClelland)</vt:lpstr>
      <vt:lpstr>Shifting Perspectives: From Content to Process</vt:lpstr>
      <vt:lpstr>Process Perspectives on Motivation</vt:lpstr>
      <vt:lpstr>Expectancy Theory</vt:lpstr>
      <vt:lpstr>Expectancy Theory (cont’d)</vt:lpstr>
      <vt:lpstr>PowerPoint Presentation</vt:lpstr>
      <vt:lpstr>Elements of Expectancy Theory</vt:lpstr>
      <vt:lpstr>Elements of Expectancy Theory (cont’d)</vt:lpstr>
      <vt:lpstr>Expectancy Theory:  The Porter-Lawler Extension</vt:lpstr>
      <vt:lpstr>PowerPoint Presentation</vt:lpstr>
      <vt:lpstr>The Equity Theory Process</vt:lpstr>
      <vt:lpstr>Equity Comparisons and Behavior</vt:lpstr>
      <vt:lpstr>Equity Comparisons and Behavior (cont’d)</vt:lpstr>
      <vt:lpstr>Goal-Setting Theory </vt:lpstr>
      <vt:lpstr>PowerPoint Presentation</vt:lpstr>
      <vt:lpstr>Reinforcement Perspectives on Motivation</vt:lpstr>
      <vt:lpstr>Providing Reinforcement in Organizations</vt:lpstr>
      <vt:lpstr>Kinds of Reinforcement</vt:lpstr>
      <vt:lpstr>Applying Reinforcement Theory</vt:lpstr>
      <vt:lpstr>Providing Reinforcement</vt:lpstr>
      <vt:lpstr>Schedules of Reinforcement</vt:lpstr>
      <vt:lpstr>Using Reinforcement in Organizations</vt:lpstr>
      <vt:lpstr>Popular Motivational Strategies</vt:lpstr>
      <vt:lpstr>Alternative Forms of  Working Arrangements</vt:lpstr>
      <vt:lpstr>Alternative Work Arrangements</vt:lpstr>
      <vt:lpstr>Using Reward Systems  to Motivate Performance</vt:lpstr>
      <vt:lpstr>Effects of Organizational Rewards  on Employees</vt:lpstr>
      <vt:lpstr>Reward Systems and Performance</vt:lpstr>
      <vt:lpstr>Incentive Reward Systems</vt:lpstr>
      <vt:lpstr>Team and Group Incentive  Reward Systems</vt:lpstr>
      <vt:lpstr>Executive Compensation</vt:lpstr>
      <vt:lpstr>New Approaches to  Performance-Based Rewards</vt:lpstr>
      <vt:lpstr>Management Challenge Question</vt:lpstr>
    </vt:vector>
  </TitlesOfParts>
  <Manager>Julia Chase</Manager>
  <Company>Cengage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Management 7e</dc:title>
  <dc:subject>Chapter 10</dc:subject>
  <dc:creator>Charlie Cook;ccook@uwa.edu</dc:creator>
  <cp:lastModifiedBy>Andrew Katz</cp:lastModifiedBy>
  <cp:revision>532</cp:revision>
  <dcterms:created xsi:type="dcterms:W3CDTF">2001-02-19T03:57:38Z</dcterms:created>
  <dcterms:modified xsi:type="dcterms:W3CDTF">2013-04-09T22:56:16Z</dcterms:modified>
</cp:coreProperties>
</file>