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58" r:id="rId15"/>
    <p:sldId id="272" r:id="rId16"/>
    <p:sldId id="273" r:id="rId17"/>
    <p:sldId id="274" r:id="rId18"/>
    <p:sldId id="275" r:id="rId19"/>
    <p:sldId id="276" r:id="rId20"/>
    <p:sldId id="271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lo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A016E1-7236-4A3A-8D6E-35E0DF780C27}" type="datetimeFigureOut">
              <a:rPr lang="en-US"/>
              <a:pPr>
                <a:defRPr/>
              </a:pPr>
              <a:t>8/7/2013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4B5823-2B16-4061-9C50-C496F6F8E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96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carwile\My Documents\My Pictures\ppt visual for top of all slides vivian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845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2C2C2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2013, 2011, 2009 Pearson Education,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fornian FB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800100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kern="1200" dirty="0"/>
              <a:t>THE MEDIA OF MASS COMMUNICATION </a:t>
            </a:r>
            <a:br>
              <a:rPr lang="en-US" sz="4000" kern="1200" dirty="0"/>
            </a:br>
            <a:r>
              <a:rPr lang="en-US" sz="4000" i="1" kern="1200" dirty="0"/>
              <a:t>11</a:t>
            </a:r>
            <a:r>
              <a:rPr lang="en-US" sz="4000" i="1" kern="1200" baseline="30000" dirty="0"/>
              <a:t>th</a:t>
            </a:r>
            <a:r>
              <a:rPr lang="en-US" sz="4000" i="1" kern="1200" dirty="0"/>
              <a:t>  Edition</a:t>
            </a:r>
            <a:r>
              <a:rPr lang="en-US" sz="4000" kern="1200" dirty="0"/>
              <a:t/>
            </a:r>
            <a:br>
              <a:rPr lang="en-US" sz="4000" kern="1200" dirty="0"/>
            </a:br>
            <a:r>
              <a:rPr lang="en-US" sz="4000" kern="1200" dirty="0"/>
              <a:t>John Vivian</a:t>
            </a:r>
            <a:r>
              <a:rPr lang="en-US" kern="1200" dirty="0"/>
              <a:t/>
            </a:r>
            <a:br>
              <a:rPr lang="en-US" kern="1200" dirty="0"/>
            </a:br>
            <a:endParaRPr lang="en-US" kern="1200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2209800" y="4114800"/>
            <a:ext cx="5181600" cy="1295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000" smtClean="0">
                <a:solidFill>
                  <a:srgbClr val="2C2C2C"/>
                </a:solidFill>
              </a:rPr>
              <a:t>PowerPoint™ Prepared by Amy M. Carwile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smtClean="0">
                <a:solidFill>
                  <a:srgbClr val="2C2C2C"/>
                </a:solidFill>
              </a:rPr>
              <a:t>Texas A&amp;M University at Texarkana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752600" y="5105400"/>
            <a:ext cx="6477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6B6B6B"/>
                </a:solidFill>
                <a:latin typeface="Californian FB"/>
                <a:cs typeface="Times New Roman" pitchFamily="18" charset="0"/>
              </a:rPr>
              <a:t>This multimedia product and its contents are protected under copyright law. The following are prohibited by law: 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</a:pPr>
            <a:r>
              <a:rPr lang="en-US" sz="1000" b="1">
                <a:solidFill>
                  <a:srgbClr val="6B6B6B"/>
                </a:solidFill>
                <a:latin typeface="Californian FB"/>
                <a:cs typeface="Times New Roman" pitchFamily="18" charset="0"/>
              </a:rPr>
              <a:t>any public performance or display, including transmission of any image over a network; 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</a:pPr>
            <a:r>
              <a:rPr lang="en-US" sz="1000" b="1">
                <a:solidFill>
                  <a:srgbClr val="6B6B6B"/>
                </a:solidFill>
                <a:latin typeface="Californian FB"/>
                <a:cs typeface="Times New Roman" pitchFamily="18" charset="0"/>
              </a:rPr>
              <a:t>preparation of any derivative work, including the extraction, in whole or in part, of any images; 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-"/>
            </a:pPr>
            <a:r>
              <a:rPr lang="en-US" sz="1000" b="1">
                <a:solidFill>
                  <a:srgbClr val="6B6B6B"/>
                </a:solidFill>
                <a:latin typeface="Californian FB"/>
                <a:cs typeface="Times New Roman" pitchFamily="18" charset="0"/>
              </a:rPr>
              <a:t>any rental, lease, or lending of the program.</a:t>
            </a:r>
            <a:r>
              <a:rPr lang="en-US" sz="1000">
                <a:solidFill>
                  <a:srgbClr val="6B6B6B"/>
                </a:solidFill>
                <a:latin typeface="Californian FB"/>
              </a:rPr>
              <a:t> </a:t>
            </a:r>
            <a:endParaRPr lang="en-US">
              <a:solidFill>
                <a:srgbClr val="6B6B6B"/>
              </a:solidFill>
              <a:latin typeface="Californian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</a:t>
            </a:r>
          </a:p>
          <a:p>
            <a:pPr lvl="1" eaLnBrk="1" hangingPunct="1"/>
            <a:r>
              <a:rPr lang="en-US" smtClean="0"/>
              <a:t>The record industry has only itself to blame for declining prospects.</a:t>
            </a:r>
          </a:p>
          <a:p>
            <a:pPr lvl="1" eaLnBrk="1" hangingPunct="1"/>
            <a:r>
              <a:rPr lang="en-US" smtClean="0"/>
              <a:t>It was too cozy, too smug, too long with an outdated business model.</a:t>
            </a:r>
          </a:p>
          <a:p>
            <a:pPr lvl="1" eaLnBrk="1" hangingPunct="1"/>
            <a:r>
              <a:rPr lang="en-US" smtClean="0"/>
              <a:t>Stop griping.</a:t>
            </a:r>
          </a:p>
          <a:p>
            <a:pPr lvl="1" eaLnBrk="1" hangingPunct="1"/>
            <a:r>
              <a:rPr lang="en-US" smtClean="0"/>
              <a:t>Adjust to the new reality.</a:t>
            </a:r>
          </a:p>
        </p:txBody>
      </p:sp>
      <p:sp>
        <p:nvSpPr>
          <p:cNvPr id="23555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COUNTERPOINT</a:t>
            </a:r>
          </a:p>
          <a:p>
            <a:pPr lvl="1" eaLnBrk="1" hangingPunct="1"/>
            <a:r>
              <a:rPr lang="en-US" smtClean="0"/>
              <a:t>Music is at the heart of a vibrant modern culture.</a:t>
            </a:r>
          </a:p>
          <a:p>
            <a:pPr lvl="1" eaLnBrk="1" hangingPunct="1"/>
            <a:r>
              <a:rPr lang="en-US" smtClean="0"/>
              <a:t>The recording industry’s survival is essential. </a:t>
            </a:r>
          </a:p>
          <a:p>
            <a:pPr lvl="1" eaLnBrk="1" hangingPunct="1"/>
            <a:r>
              <a:rPr lang="en-US" smtClean="0"/>
              <a:t>Its financial well-being must be protected.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0119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U.S. Radio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Infrastructure</a:t>
            </a:r>
          </a:p>
          <a:p>
            <a:pPr lvl="1" eaLnBrk="1" hangingPunct="1"/>
            <a:r>
              <a:rPr lang="en-US" smtClean="0"/>
              <a:t>Advertising</a:t>
            </a:r>
          </a:p>
          <a:p>
            <a:pPr lvl="1" eaLnBrk="1" hangingPunct="1"/>
            <a:r>
              <a:rPr lang="en-US" smtClean="0"/>
              <a:t>Ownership Limits</a:t>
            </a:r>
          </a:p>
          <a:p>
            <a:pPr lvl="2" eaLnBrk="1" hangingPunct="1"/>
            <a:r>
              <a:rPr lang="en-US" smtClean="0"/>
              <a:t>1996 Telecommunications Act</a:t>
            </a:r>
          </a:p>
          <a:p>
            <a:pPr lvl="3" eaLnBrk="1" hangingPunct="1"/>
            <a:r>
              <a:rPr lang="en-US" smtClean="0"/>
              <a:t>Ended most limits on chain ownership</a:t>
            </a:r>
          </a:p>
          <a:p>
            <a:pPr lvl="1" eaLnBrk="1" hangingPunct="1"/>
            <a:r>
              <a:rPr lang="en-US" smtClean="0"/>
              <a:t>Localism</a:t>
            </a:r>
          </a:p>
          <a:p>
            <a:pPr lvl="1" eaLnBrk="1" hangingPunct="1"/>
            <a:r>
              <a:rPr lang="en-US" smtClean="0"/>
              <a:t>Two-tier Infrastructure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 of Radio Industry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technologies</a:t>
            </a:r>
          </a:p>
          <a:p>
            <a:pPr lvl="1" eaLnBrk="1" hangingPunct="1"/>
            <a:r>
              <a:rPr lang="en-US" smtClean="0"/>
              <a:t>Frequency Modulation (FM)</a:t>
            </a:r>
          </a:p>
          <a:p>
            <a:pPr lvl="1" eaLnBrk="1" hangingPunct="1"/>
            <a:r>
              <a:rPr lang="en-US" smtClean="0"/>
              <a:t>Amplitude Modulation (AM)</a:t>
            </a:r>
          </a:p>
          <a:p>
            <a:pPr eaLnBrk="1" hangingPunct="1"/>
            <a:r>
              <a:rPr lang="en-US" smtClean="0"/>
              <a:t>Public Radio</a:t>
            </a:r>
          </a:p>
          <a:p>
            <a:pPr eaLnBrk="1" hangingPunct="1"/>
            <a:r>
              <a:rPr lang="en-US" smtClean="0"/>
              <a:t>Radio Chains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Station Formats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00" y="1798638"/>
            <a:ext cx="7874000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changes do you see occurring in the shape of U.S. radio industry?</a:t>
            </a:r>
          </a:p>
          <a:p>
            <a:pPr eaLnBrk="1" hangingPunct="1"/>
            <a:r>
              <a:rPr lang="en-US" smtClean="0"/>
              <a:t>How do you differentiate radio networks from radio chains?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t="-11456" r="9619"/>
          <a:stretch>
            <a:fillRect/>
          </a:stretch>
        </p:blipFill>
        <p:spPr bwMode="auto">
          <a:xfrm>
            <a:off x="0" y="30480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Influence of Radio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Ubiquity</a:t>
            </a:r>
          </a:p>
          <a:p>
            <a:pPr lvl="1" eaLnBrk="1" hangingPunct="1"/>
            <a:r>
              <a:rPr lang="en-US" smtClean="0"/>
              <a:t>22 hours per week</a:t>
            </a:r>
          </a:p>
          <a:p>
            <a:pPr lvl="1" eaLnBrk="1" hangingPunct="1"/>
            <a:r>
              <a:rPr lang="en-US" smtClean="0"/>
              <a:t>520 million radio sets in the U.S.</a:t>
            </a:r>
          </a:p>
          <a:p>
            <a:pPr lvl="1" eaLnBrk="1" hangingPunct="1"/>
            <a:r>
              <a:rPr lang="en-US" smtClean="0"/>
              <a:t>More people receive news from radio than from any other medium</a:t>
            </a:r>
          </a:p>
          <a:p>
            <a:pPr lvl="1" eaLnBrk="1" hangingPunct="1"/>
            <a:r>
              <a:rPr lang="en-US" smtClean="0"/>
              <a:t>Switch to iPods, satellite services, webcasts, and cell phones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Content</a:t>
            </a:r>
          </a:p>
        </p:txBody>
      </p:sp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Entertainment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of audience and advertisers to television</a:t>
            </a:r>
          </a:p>
          <a:p>
            <a:pPr eaLnBrk="1" hangingPunct="1"/>
            <a:r>
              <a:rPr lang="en-US" smtClean="0"/>
              <a:t>Switch to recorded music</a:t>
            </a:r>
          </a:p>
        </p:txBody>
      </p:sp>
      <p:sp>
        <p:nvSpPr>
          <p:cNvPr id="2970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News</a:t>
            </a:r>
          </a:p>
        </p:txBody>
      </p:sp>
      <p:sp>
        <p:nvSpPr>
          <p:cNvPr id="29701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news forms</a:t>
            </a:r>
          </a:p>
          <a:p>
            <a:pPr eaLnBrk="1" hangingPunct="1"/>
            <a:r>
              <a:rPr lang="en-US" smtClean="0"/>
              <a:t>Breaking news</a:t>
            </a:r>
          </a:p>
          <a:p>
            <a:pPr eaLnBrk="1" hangingPunct="1"/>
            <a:r>
              <a:rPr lang="en-US" smtClean="0"/>
              <a:t>Headline services</a:t>
            </a:r>
          </a:p>
          <a:p>
            <a:pPr eaLnBrk="1" hangingPunct="1"/>
            <a:r>
              <a:rPr lang="en-US" smtClean="0"/>
              <a:t>All-news</a:t>
            </a:r>
          </a:p>
          <a:p>
            <a:pPr eaLnBrk="1" hangingPunct="1"/>
            <a:r>
              <a:rPr lang="en-US" smtClean="0"/>
              <a:t>News packages</a:t>
            </a:r>
          </a:p>
          <a:p>
            <a:pPr eaLnBrk="1" hangingPunct="1"/>
            <a:r>
              <a:rPr lang="en-US" smtClean="0"/>
              <a:t>Decline of radio news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970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Content (continued)</a:t>
            </a:r>
          </a:p>
        </p:txBody>
      </p:sp>
      <p:sp>
        <p:nvSpPr>
          <p:cNvPr id="3072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Talk Radio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73525"/>
          </a:xfrm>
        </p:spPr>
        <p:txBody>
          <a:bodyPr/>
          <a:lstStyle/>
          <a:p>
            <a:pPr eaLnBrk="1" hangingPunct="1"/>
            <a:r>
              <a:rPr lang="en-US" smtClean="0"/>
              <a:t>Rush Limbaugh</a:t>
            </a:r>
          </a:p>
          <a:p>
            <a:pPr eaLnBrk="1" hangingPunct="1"/>
            <a:r>
              <a:rPr lang="en-US" smtClean="0"/>
              <a:t>Talk Shows</a:t>
            </a:r>
          </a:p>
          <a:p>
            <a:pPr lvl="1" eaLnBrk="1" hangingPunct="1"/>
            <a:r>
              <a:rPr lang="en-US" smtClean="0"/>
              <a:t>Political Talk Show Audiences</a:t>
            </a:r>
          </a:p>
          <a:p>
            <a:pPr lvl="2" eaLnBrk="1" hangingPunct="1"/>
            <a:r>
              <a:rPr lang="en-US" smtClean="0"/>
              <a:t>White</a:t>
            </a:r>
          </a:p>
          <a:p>
            <a:pPr lvl="2" eaLnBrk="1" hangingPunct="1"/>
            <a:r>
              <a:rPr lang="en-US" smtClean="0"/>
              <a:t>Male</a:t>
            </a:r>
          </a:p>
          <a:p>
            <a:pPr lvl="2" eaLnBrk="1" hangingPunct="1"/>
            <a:r>
              <a:rPr lang="en-US" smtClean="0"/>
              <a:t>Republican</a:t>
            </a:r>
          </a:p>
          <a:p>
            <a:pPr lvl="2" eaLnBrk="1" hangingPunct="1"/>
            <a:r>
              <a:rPr lang="en-US" smtClean="0"/>
              <a:t>Financially well-off</a:t>
            </a:r>
          </a:p>
          <a:p>
            <a:pPr lvl="2" eaLnBrk="1" hangingPunct="1"/>
            <a:r>
              <a:rPr lang="en-US" smtClean="0"/>
              <a:t>More politically engaged than average Americans</a:t>
            </a:r>
          </a:p>
          <a:p>
            <a:pPr lvl="2" eaLnBrk="1" hangingPunct="1"/>
            <a:r>
              <a:rPr lang="en-US" smtClean="0"/>
              <a:t>Distrustful of mainstream media outlets</a:t>
            </a:r>
          </a:p>
        </p:txBody>
      </p:sp>
      <p:sp>
        <p:nvSpPr>
          <p:cNvPr id="3072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 Radio</a:t>
            </a:r>
          </a:p>
        </p:txBody>
      </p:sp>
      <p:sp>
        <p:nvSpPr>
          <p:cNvPr id="30725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Corporation for Public Broadcasting</a:t>
            </a:r>
          </a:p>
          <a:p>
            <a:pPr lvl="1" eaLnBrk="1" hangingPunct="1"/>
            <a:r>
              <a:rPr lang="en-US" smtClean="0"/>
              <a:t>1967 Public Broadcasting Act</a:t>
            </a:r>
          </a:p>
          <a:p>
            <a:pPr lvl="1" eaLnBrk="1" hangingPunct="1"/>
            <a:r>
              <a:rPr lang="en-US" smtClean="0"/>
              <a:t>All Things Considered</a:t>
            </a:r>
          </a:p>
          <a:p>
            <a:pPr lvl="1" eaLnBrk="1" hangingPunct="1"/>
            <a:r>
              <a:rPr lang="en-US" smtClean="0"/>
              <a:t>Morning Edition</a:t>
            </a:r>
          </a:p>
          <a:p>
            <a:pPr lvl="1" eaLnBrk="1" hangingPunct="1"/>
            <a:r>
              <a:rPr lang="en-US" smtClean="0"/>
              <a:t>The Takeaway</a:t>
            </a:r>
          </a:p>
          <a:p>
            <a:pPr lvl="1" eaLnBrk="1" hangingPunct="1"/>
            <a:r>
              <a:rPr lang="en-US" smtClean="0"/>
              <a:t>American Public Media</a:t>
            </a:r>
          </a:p>
        </p:txBody>
      </p:sp>
      <p:sp>
        <p:nvSpPr>
          <p:cNvPr id="3072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31746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has radio lost its competitive edge as a source for music?</a:t>
            </a:r>
          </a:p>
          <a:p>
            <a:pPr eaLnBrk="1" hangingPunct="1"/>
            <a:r>
              <a:rPr lang="en-US" smtClean="0"/>
              <a:t>Where can you find radio news these days?</a:t>
            </a:r>
          </a:p>
          <a:p>
            <a:pPr eaLnBrk="1" hangingPunct="1"/>
            <a:r>
              <a:rPr lang="en-US" smtClean="0"/>
              <a:t>How is talk radio different from news radio?</a:t>
            </a:r>
          </a:p>
          <a:p>
            <a:pPr eaLnBrk="1" hangingPunct="1"/>
            <a:r>
              <a:rPr lang="en-US" smtClean="0"/>
              <a:t>How is public radio a formidable and growing component of the U.S. radio industry?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t="-11456" r="9619"/>
          <a:stretch>
            <a:fillRect/>
          </a:stretch>
        </p:blipFill>
        <p:spPr bwMode="auto">
          <a:xfrm>
            <a:off x="0" y="30480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Industry Directions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Satellite Radio</a:t>
            </a:r>
          </a:p>
          <a:p>
            <a:pPr eaLnBrk="1" hangingPunct="1"/>
            <a:r>
              <a:rPr lang="en-US" smtClean="0"/>
              <a:t>Terrestrial Radio</a:t>
            </a:r>
          </a:p>
          <a:p>
            <a:pPr eaLnBrk="1" hangingPunct="1"/>
            <a:r>
              <a:rPr lang="en-US" smtClean="0"/>
              <a:t>New Technologies</a:t>
            </a:r>
          </a:p>
          <a:p>
            <a:pPr lvl="1" eaLnBrk="1" hangingPunct="1"/>
            <a:r>
              <a:rPr lang="en-US" smtClean="0"/>
              <a:t>iPod</a:t>
            </a:r>
          </a:p>
          <a:p>
            <a:pPr lvl="1" eaLnBrk="1" hangingPunct="1"/>
            <a:r>
              <a:rPr lang="en-US" smtClean="0"/>
              <a:t>Podcasting</a:t>
            </a:r>
          </a:p>
          <a:p>
            <a:pPr lvl="1" eaLnBrk="1" hangingPunct="1"/>
            <a:r>
              <a:rPr lang="en-US" smtClean="0"/>
              <a:t>On-demand Radio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5: Sound Media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i="1" smtClean="0"/>
              <a:t>Thematic Chapter</a:t>
            </a:r>
          </a:p>
          <a:p>
            <a:pPr lvl="1" eaLnBrk="1" hangingPunct="1">
              <a:buFont typeface="Arial" charset="0"/>
              <a:buNone/>
            </a:pPr>
            <a:r>
              <a:rPr lang="en-US" i="1" smtClean="0"/>
              <a:t>Overview</a:t>
            </a:r>
          </a:p>
          <a:p>
            <a:pPr lvl="1" eaLnBrk="1" hangingPunct="1"/>
            <a:r>
              <a:rPr lang="en-US" smtClean="0"/>
              <a:t>Media Technology</a:t>
            </a:r>
          </a:p>
          <a:p>
            <a:pPr lvl="1" eaLnBrk="1" hangingPunct="1"/>
            <a:r>
              <a:rPr lang="en-US" smtClean="0"/>
              <a:t>Media Future</a:t>
            </a:r>
          </a:p>
          <a:p>
            <a:pPr lvl="1" eaLnBrk="1" hangingPunct="1"/>
            <a:r>
              <a:rPr lang="en-US" smtClean="0"/>
              <a:t>Media Economics</a:t>
            </a:r>
          </a:p>
          <a:p>
            <a:pPr lvl="1" eaLnBrk="1" hangingPunct="1"/>
            <a:r>
              <a:rPr lang="en-US" smtClean="0"/>
              <a:t>Media &amp; Democracy</a:t>
            </a:r>
          </a:p>
          <a:p>
            <a:pPr lvl="1" eaLnBrk="1" hangingPunct="1"/>
            <a:r>
              <a:rPr lang="en-US" smtClean="0"/>
              <a:t>Elitism &amp; Populism</a:t>
            </a:r>
          </a:p>
          <a:p>
            <a:pPr lvl="1" eaLnBrk="1" hangingPunct="1"/>
            <a:r>
              <a:rPr lang="en-US" smtClean="0"/>
              <a:t>Media &amp; Culture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438400"/>
            <a:ext cx="4430713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33794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might revitalize locally licensed terrestrial commercial radio?</a:t>
            </a:r>
          </a:p>
          <a:p>
            <a:pPr eaLnBrk="1" hangingPunct="1"/>
            <a:r>
              <a:rPr lang="en-US" smtClean="0"/>
              <a:t>What are your music habits? MP3 devices like iPods? Or over-air stations? How about podcasts? How about on-demand radio?</a:t>
            </a:r>
          </a:p>
          <a:p>
            <a:pPr eaLnBrk="1" hangingPunct="1"/>
            <a:r>
              <a:rPr lang="en-US" smtClean="0"/>
              <a:t>What attracts you to one more than the other?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t="-11456" r="9619"/>
          <a:stretch>
            <a:fillRect/>
          </a:stretch>
        </p:blipFill>
        <p:spPr bwMode="auto">
          <a:xfrm>
            <a:off x="0" y="30480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Term Symbiosis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Airplay Marketing</a:t>
            </a:r>
          </a:p>
          <a:p>
            <a:pPr lvl="1" eaLnBrk="1" hangingPunct="1"/>
            <a:r>
              <a:rPr lang="en-US" smtClean="0"/>
              <a:t>Radio time devoted to a particular recording</a:t>
            </a:r>
          </a:p>
          <a:p>
            <a:pPr eaLnBrk="1" hangingPunct="1"/>
            <a:r>
              <a:rPr lang="en-US" smtClean="0"/>
              <a:t>Programming Efficiency</a:t>
            </a:r>
          </a:p>
          <a:p>
            <a:pPr lvl="1" eaLnBrk="1" hangingPunct="1"/>
            <a:r>
              <a:rPr lang="en-US" smtClean="0"/>
              <a:t>Cultural Fallout</a:t>
            </a:r>
          </a:p>
          <a:p>
            <a:pPr lvl="1" eaLnBrk="1" hangingPunct="1"/>
            <a:r>
              <a:rPr lang="en-US" smtClean="0"/>
              <a:t>Payola</a:t>
            </a:r>
          </a:p>
          <a:p>
            <a:pPr lvl="1" eaLnBrk="1" hangingPunct="1"/>
            <a:r>
              <a:rPr lang="en-US" smtClean="0"/>
              <a:t>Playlist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17410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financial interdependence of the music and radio industries</a:t>
            </a:r>
          </a:p>
          <a:p>
            <a:pPr eaLnBrk="1" hangingPunct="1"/>
            <a:r>
              <a:rPr lang="en-US" smtClean="0"/>
              <a:t>How do you evaluate the cultural implications of the symbiosis of the music and radio industries?</a:t>
            </a:r>
          </a:p>
          <a:p>
            <a:pPr eaLnBrk="1" hangingPunct="1"/>
            <a:r>
              <a:rPr lang="en-US" smtClean="0"/>
              <a:t>How about the cultural implications of payola?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t="-11456" r="9619"/>
          <a:stretch>
            <a:fillRect/>
          </a:stretch>
        </p:blipFill>
        <p:spPr bwMode="auto">
          <a:xfrm>
            <a:off x="0" y="30480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Recording Industry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Big Four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362200"/>
          <a:ext cx="8382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Revenue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 Company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Headquarters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Universal Music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$6.1 billion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Vivendi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Decca, Def Jam, Geffen, Interscope, Island, MCA, Motown, Verve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EMI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$1.6 billion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Citigroup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United States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Bluenote, Capitol, EMI, Liberty, Venture, Virgin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Warner Music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$3.0 billion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 Industries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United States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Asylum, Atlantic,</a:t>
                      </a:r>
                      <a:r>
                        <a:rPr lang="en-US" sz="1400" baseline="0" dirty="0" smtClean="0"/>
                        <a:t> Bad Boy, Elektra, Lava, Nonesuch, Rhino, Warner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Sony Music (BMG)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$1.1 billion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Sony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Japan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Columbia, Epic, Legacy, Odyssey, Provident, RCA, Sony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Recording Industry (continued)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Swapping Blow</a:t>
            </a:r>
          </a:p>
          <a:p>
            <a:pPr lvl="1" eaLnBrk="1" hangingPunct="1"/>
            <a:r>
              <a:rPr lang="en-US" smtClean="0"/>
              <a:t>Shawn Fanning</a:t>
            </a:r>
          </a:p>
          <a:p>
            <a:pPr lvl="1" eaLnBrk="1" hangingPunct="1"/>
            <a:r>
              <a:rPr lang="en-US" smtClean="0"/>
              <a:t>Napster</a:t>
            </a:r>
          </a:p>
          <a:p>
            <a:pPr eaLnBrk="1" hangingPunct="1"/>
            <a:r>
              <a:rPr lang="en-US" smtClean="0"/>
              <a:t>iTunes Recovery</a:t>
            </a:r>
          </a:p>
          <a:p>
            <a:pPr lvl="1" eaLnBrk="1" hangingPunct="1"/>
            <a:r>
              <a:rPr lang="en-US" smtClean="0"/>
              <a:t>Kazaa</a:t>
            </a:r>
          </a:p>
          <a:p>
            <a:pPr lvl="1" eaLnBrk="1" hangingPunct="1"/>
            <a:r>
              <a:rPr lang="en-US" smtClean="0"/>
              <a:t>Morpheus</a:t>
            </a:r>
          </a:p>
          <a:p>
            <a:pPr lvl="1" eaLnBrk="1" hangingPunct="1"/>
            <a:r>
              <a:rPr lang="en-US" smtClean="0"/>
              <a:t>Grokster</a:t>
            </a:r>
          </a:p>
          <a:p>
            <a:pPr lvl="1" eaLnBrk="1" hangingPunct="1"/>
            <a:r>
              <a:rPr lang="en-US" smtClean="0"/>
              <a:t>RIAA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2048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you were a Big Four executive, where would you look to grow your company?</a:t>
            </a:r>
          </a:p>
          <a:p>
            <a:pPr eaLnBrk="1" hangingPunct="1"/>
            <a:r>
              <a:rPr lang="en-US" sz="2800" smtClean="0"/>
              <a:t>To what extent do you regard Shawn Fanning as a folk hero? Or a criminal who facilitated the theft of legitimate income from composers, lyricists, performers and recording companies?</a:t>
            </a:r>
          </a:p>
          <a:p>
            <a:pPr eaLnBrk="1" hangingPunct="1"/>
            <a:r>
              <a:rPr lang="en-US" sz="2800" smtClean="0"/>
              <a:t>How would you rate iTunes 99-cent-a download charge for a song? High? Optimal? Low?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t="-11456" r="9619"/>
          <a:stretch>
            <a:fillRect/>
          </a:stretch>
        </p:blipFill>
        <p:spPr bwMode="auto">
          <a:xfrm>
            <a:off x="0" y="30480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Industry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 Licensing</a:t>
            </a:r>
          </a:p>
          <a:p>
            <a:pPr lvl="1" eaLnBrk="1" hangingPunct="1"/>
            <a:r>
              <a:rPr lang="en-US" smtClean="0"/>
              <a:t>Federal Radio Act</a:t>
            </a:r>
          </a:p>
          <a:p>
            <a:pPr lvl="1" eaLnBrk="1" hangingPunct="1"/>
            <a:r>
              <a:rPr lang="en-US" smtClean="0"/>
              <a:t>Ownership Limits</a:t>
            </a:r>
          </a:p>
          <a:p>
            <a:pPr lvl="1" eaLnBrk="1" hangingPunct="1"/>
            <a:r>
              <a:rPr lang="en-US" smtClean="0"/>
              <a:t>Technical Restrictions</a:t>
            </a:r>
          </a:p>
          <a:p>
            <a:pPr lvl="1" eaLnBrk="1" hangingPunct="1"/>
            <a:r>
              <a:rPr lang="en-US" smtClean="0"/>
              <a:t>Content Requirements</a:t>
            </a:r>
          </a:p>
          <a:p>
            <a:pPr lvl="2" eaLnBrk="1" hangingPunct="1"/>
            <a:r>
              <a:rPr lang="en-US" smtClean="0"/>
              <a:t>Public Interest</a:t>
            </a:r>
          </a:p>
          <a:p>
            <a:pPr lvl="2" eaLnBrk="1" hangingPunct="1"/>
            <a:r>
              <a:rPr lang="en-US" smtClean="0"/>
              <a:t>Convenience</a:t>
            </a:r>
          </a:p>
          <a:p>
            <a:pPr lvl="2" eaLnBrk="1" hangingPunct="1"/>
            <a:r>
              <a:rPr lang="en-US" smtClean="0"/>
              <a:t>Necessity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Trusteeship Concept</a:t>
            </a:r>
          </a:p>
          <a:p>
            <a:pPr lvl="1" eaLnBrk="1" hangingPunct="1"/>
            <a:r>
              <a:rPr lang="en-US" smtClean="0"/>
              <a:t>First Amendment</a:t>
            </a:r>
          </a:p>
          <a:p>
            <a:pPr lvl="1" eaLnBrk="1" hangingPunct="1"/>
            <a:r>
              <a:rPr lang="en-US" smtClean="0"/>
              <a:t>Trusteeship vs. Marketplace concepts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Copyright 2013, 2011, 2009 Pearson Education, Inc. All Rights Reserved.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you regard the argument that government regulation of the U.S. radio industry came about for common-sense reasons?</a:t>
            </a:r>
          </a:p>
          <a:p>
            <a:pPr eaLnBrk="1" hangingPunct="1"/>
            <a:r>
              <a:rPr lang="en-US" smtClean="0"/>
              <a:t>Do you favor marketplace forces as the sole regulator of radio? Or is government better positioned as a regulator? Or do you favor a marketplace-government hybrid?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t="-11456" r="9619"/>
          <a:stretch>
            <a:fillRect/>
          </a:stretch>
        </p:blipFill>
        <p:spPr bwMode="auto">
          <a:xfrm>
            <a:off x="0" y="304800"/>
            <a:ext cx="9144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fornian FB"/>
        <a:ea typeface=""/>
        <a:cs typeface="Arial"/>
      </a:majorFont>
      <a:minorFont>
        <a:latin typeface="Californian FB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1076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THE MEDIA OF MASS COMMUNICATION  11th  Edition John Vivian </vt:lpstr>
      <vt:lpstr>Chapter 5: Sound Media</vt:lpstr>
      <vt:lpstr>Long Term Symbiosis</vt:lpstr>
      <vt:lpstr>PowerPoint Presentation</vt:lpstr>
      <vt:lpstr>Recording Industry</vt:lpstr>
      <vt:lpstr>Recording Industry (continued)</vt:lpstr>
      <vt:lpstr>PowerPoint Presentation</vt:lpstr>
      <vt:lpstr>Radio Industry</vt:lpstr>
      <vt:lpstr>PowerPoint Presentation</vt:lpstr>
      <vt:lpstr>PowerPoint Presentation</vt:lpstr>
      <vt:lpstr>Characteristics of U.S. Radio</vt:lpstr>
      <vt:lpstr>Scope of Radio Industry</vt:lpstr>
      <vt:lpstr>Radio Station Formats</vt:lpstr>
      <vt:lpstr>PowerPoint Presentation</vt:lpstr>
      <vt:lpstr>Influence of Radio</vt:lpstr>
      <vt:lpstr>Radio Content</vt:lpstr>
      <vt:lpstr>Radio Content (continued)</vt:lpstr>
      <vt:lpstr>PowerPoint Presentation</vt:lpstr>
      <vt:lpstr>Radio Industry Directions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MEDIA OF MASS COMMUNICATION  11th  Edition John Vivian</dc:title>
  <dc:creator>Amylou</dc:creator>
  <cp:lastModifiedBy>David Cohen</cp:lastModifiedBy>
  <cp:revision>7</cp:revision>
  <cp:lastPrinted>2013-07-08T18:52:45Z</cp:lastPrinted>
  <dcterms:created xsi:type="dcterms:W3CDTF">2012-04-05T20:06:22Z</dcterms:created>
  <dcterms:modified xsi:type="dcterms:W3CDTF">2013-07-08T18:52:59Z</dcterms:modified>
</cp:coreProperties>
</file>